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3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6A0"/>
    <a:srgbClr val="E48652"/>
    <a:srgbClr val="DA4300"/>
    <a:srgbClr val="E62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7" autoAdjust="0"/>
  </p:normalViewPr>
  <p:slideViewPr>
    <p:cSldViewPr>
      <p:cViewPr varScale="1">
        <p:scale>
          <a:sx n="95" d="100"/>
          <a:sy n="95" d="100"/>
        </p:scale>
        <p:origin x="20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F8622-D7EF-4D23-AA98-9B03C3DB0BC8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5786B42E-30E2-4738-A3C7-B3B4240DB26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dirty="0"/>
            <a:t>Отсутствие поведенческих факторов риска</a:t>
          </a:r>
        </a:p>
      </dgm:t>
    </dgm:pt>
    <dgm:pt modelId="{F969E743-0B4D-46E0-A0B7-F753A9923A30}" type="parTrans" cxnId="{3030E193-A0AC-4B72-8C15-5CDCFA1B0DA0}">
      <dgm:prSet/>
      <dgm:spPr/>
      <dgm:t>
        <a:bodyPr/>
        <a:lstStyle/>
        <a:p>
          <a:endParaRPr lang="ru-RU" sz="1800"/>
        </a:p>
      </dgm:t>
    </dgm:pt>
    <dgm:pt modelId="{8F9B8C73-184D-40E7-8B5D-25E726FEB84A}" type="sibTrans" cxnId="{3030E193-A0AC-4B72-8C15-5CDCFA1B0DA0}">
      <dgm:prSet/>
      <dgm:spPr/>
      <dgm:t>
        <a:bodyPr/>
        <a:lstStyle/>
        <a:p>
          <a:endParaRPr lang="ru-RU" sz="1800"/>
        </a:p>
      </dgm:t>
    </dgm:pt>
    <dgm:pt modelId="{D54EC759-51A9-46AA-8290-0B457E62DF86}">
      <dgm:prSet phldrT="[Текст]" custT="1"/>
      <dgm:spPr>
        <a:solidFill>
          <a:srgbClr val="0486A0"/>
        </a:solidFill>
      </dgm:spPr>
      <dgm:t>
        <a:bodyPr/>
        <a:lstStyle/>
        <a:p>
          <a:r>
            <a:rPr lang="ru-RU" sz="1800" b="1" dirty="0"/>
            <a:t>Достаточная физическая активность</a:t>
          </a:r>
        </a:p>
      </dgm:t>
    </dgm:pt>
    <dgm:pt modelId="{A6E3A552-81AA-4854-9791-D26CB10F7E9C}" type="parTrans" cxnId="{A100F617-6CDE-426F-8CD6-6D2B7A0C66A4}">
      <dgm:prSet/>
      <dgm:spPr/>
      <dgm:t>
        <a:bodyPr/>
        <a:lstStyle/>
        <a:p>
          <a:endParaRPr lang="ru-RU" sz="1800"/>
        </a:p>
      </dgm:t>
    </dgm:pt>
    <dgm:pt modelId="{F69910DA-8EFF-404A-BC08-58F687AD2843}" type="sibTrans" cxnId="{A100F617-6CDE-426F-8CD6-6D2B7A0C66A4}">
      <dgm:prSet/>
      <dgm:spPr/>
      <dgm:t>
        <a:bodyPr/>
        <a:lstStyle/>
        <a:p>
          <a:endParaRPr lang="ru-RU" sz="1800"/>
        </a:p>
      </dgm:t>
    </dgm:pt>
    <dgm:pt modelId="{3FA77BF4-FCAE-4798-8B95-EC4D66F3143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b="1" dirty="0"/>
            <a:t>Здоровое питание</a:t>
          </a:r>
        </a:p>
      </dgm:t>
    </dgm:pt>
    <dgm:pt modelId="{4B0ADD38-BADB-4E6B-8348-E61C2FD4F5AD}" type="sibTrans" cxnId="{FD5AF4FA-1BC7-4C15-BF16-9FFB39495BDC}">
      <dgm:prSet/>
      <dgm:spPr/>
      <dgm:t>
        <a:bodyPr/>
        <a:lstStyle/>
        <a:p>
          <a:endParaRPr lang="ru-RU" sz="1800"/>
        </a:p>
      </dgm:t>
    </dgm:pt>
    <dgm:pt modelId="{81DF518D-4A1A-43CE-9757-6F93CD4E0D46}" type="parTrans" cxnId="{FD5AF4FA-1BC7-4C15-BF16-9FFB39495BDC}">
      <dgm:prSet/>
      <dgm:spPr/>
      <dgm:t>
        <a:bodyPr/>
        <a:lstStyle/>
        <a:p>
          <a:endParaRPr lang="ru-RU" sz="1800"/>
        </a:p>
      </dgm:t>
    </dgm:pt>
    <dgm:pt modelId="{47BD705B-ECCA-4751-A176-BD0E2BCBE3FA}" type="pres">
      <dgm:prSet presAssocID="{0F1F8622-D7EF-4D23-AA98-9B03C3DB0BC8}" presName="compositeShape" presStyleCnt="0">
        <dgm:presLayoutVars>
          <dgm:chMax val="7"/>
          <dgm:dir/>
          <dgm:resizeHandles val="exact"/>
        </dgm:presLayoutVars>
      </dgm:prSet>
      <dgm:spPr/>
    </dgm:pt>
    <dgm:pt modelId="{8EA7F7CC-023C-48DF-9726-70B0CCF363E7}" type="pres">
      <dgm:prSet presAssocID="{0F1F8622-D7EF-4D23-AA98-9B03C3DB0BC8}" presName="wedge1" presStyleLbl="node1" presStyleIdx="0" presStyleCnt="3" custLinFactNeighborX="-3717" custLinFactNeighborY="1157"/>
      <dgm:spPr/>
    </dgm:pt>
    <dgm:pt modelId="{191883D1-300A-424D-8CFA-E9544349BF2B}" type="pres">
      <dgm:prSet presAssocID="{0F1F8622-D7EF-4D23-AA98-9B03C3DB0B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4B148B1-E7CD-4764-9519-AC2784B50659}" type="pres">
      <dgm:prSet presAssocID="{0F1F8622-D7EF-4D23-AA98-9B03C3DB0BC8}" presName="wedge2" presStyleLbl="node1" presStyleIdx="1" presStyleCnt="3" custLinFactNeighborX="-456" custLinFactNeighborY="1969"/>
      <dgm:spPr/>
    </dgm:pt>
    <dgm:pt modelId="{D8CDFBB2-4639-4176-BFE9-A77A2C560A7E}" type="pres">
      <dgm:prSet presAssocID="{0F1F8622-D7EF-4D23-AA98-9B03C3DB0B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EEB5764-E3A4-4E33-84D0-1BD297EEA9C9}" type="pres">
      <dgm:prSet presAssocID="{0F1F8622-D7EF-4D23-AA98-9B03C3DB0BC8}" presName="wedge3" presStyleLbl="node1" presStyleIdx="2" presStyleCnt="3" custLinFactNeighborX="-3860" custLinFactNeighborY="-1434"/>
      <dgm:spPr/>
    </dgm:pt>
    <dgm:pt modelId="{EADC219D-F5B4-48E7-B711-F32197744784}" type="pres">
      <dgm:prSet presAssocID="{0F1F8622-D7EF-4D23-AA98-9B03C3DB0B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100F617-6CDE-426F-8CD6-6D2B7A0C66A4}" srcId="{0F1F8622-D7EF-4D23-AA98-9B03C3DB0BC8}" destId="{D54EC759-51A9-46AA-8290-0B457E62DF86}" srcOrd="1" destOrd="0" parTransId="{A6E3A552-81AA-4854-9791-D26CB10F7E9C}" sibTransId="{F69910DA-8EFF-404A-BC08-58F687AD2843}"/>
    <dgm:cxn modelId="{DE47A720-8423-4589-927B-D740C95B7E66}" type="presOf" srcId="{5786B42E-30E2-4738-A3C7-B3B4240DB26F}" destId="{191883D1-300A-424D-8CFA-E9544349BF2B}" srcOrd="1" destOrd="0" presId="urn:microsoft.com/office/officeart/2005/8/layout/chart3"/>
    <dgm:cxn modelId="{7DE28775-99F4-4B68-9365-E7B94BB15A65}" type="presOf" srcId="{D54EC759-51A9-46AA-8290-0B457E62DF86}" destId="{D8CDFBB2-4639-4176-BFE9-A77A2C560A7E}" srcOrd="1" destOrd="0" presId="urn:microsoft.com/office/officeart/2005/8/layout/chart3"/>
    <dgm:cxn modelId="{29664F77-E713-488F-829B-79738E20648D}" type="presOf" srcId="{3FA77BF4-FCAE-4798-8B95-EC4D66F3143F}" destId="{9EEB5764-E3A4-4E33-84D0-1BD297EEA9C9}" srcOrd="0" destOrd="0" presId="urn:microsoft.com/office/officeart/2005/8/layout/chart3"/>
    <dgm:cxn modelId="{3030E193-A0AC-4B72-8C15-5CDCFA1B0DA0}" srcId="{0F1F8622-D7EF-4D23-AA98-9B03C3DB0BC8}" destId="{5786B42E-30E2-4738-A3C7-B3B4240DB26F}" srcOrd="0" destOrd="0" parTransId="{F969E743-0B4D-46E0-A0B7-F753A9923A30}" sibTransId="{8F9B8C73-184D-40E7-8B5D-25E726FEB84A}"/>
    <dgm:cxn modelId="{CD20B99E-EF31-4EA6-A042-D1C1AC5EC64C}" type="presOf" srcId="{3FA77BF4-FCAE-4798-8B95-EC4D66F3143F}" destId="{EADC219D-F5B4-48E7-B711-F32197744784}" srcOrd="1" destOrd="0" presId="urn:microsoft.com/office/officeart/2005/8/layout/chart3"/>
    <dgm:cxn modelId="{AABC92B8-0DB0-46F4-821A-3A06CE573503}" type="presOf" srcId="{5786B42E-30E2-4738-A3C7-B3B4240DB26F}" destId="{8EA7F7CC-023C-48DF-9726-70B0CCF363E7}" srcOrd="0" destOrd="0" presId="urn:microsoft.com/office/officeart/2005/8/layout/chart3"/>
    <dgm:cxn modelId="{CED948CF-48BF-4A53-8B62-F52AC5AD3A3F}" type="presOf" srcId="{D54EC759-51A9-46AA-8290-0B457E62DF86}" destId="{D4B148B1-E7CD-4764-9519-AC2784B50659}" srcOrd="0" destOrd="0" presId="urn:microsoft.com/office/officeart/2005/8/layout/chart3"/>
    <dgm:cxn modelId="{A27153F1-4786-44D4-93F3-75CC60193829}" type="presOf" srcId="{0F1F8622-D7EF-4D23-AA98-9B03C3DB0BC8}" destId="{47BD705B-ECCA-4751-A176-BD0E2BCBE3FA}" srcOrd="0" destOrd="0" presId="urn:microsoft.com/office/officeart/2005/8/layout/chart3"/>
    <dgm:cxn modelId="{FD5AF4FA-1BC7-4C15-BF16-9FFB39495BDC}" srcId="{0F1F8622-D7EF-4D23-AA98-9B03C3DB0BC8}" destId="{3FA77BF4-FCAE-4798-8B95-EC4D66F3143F}" srcOrd="2" destOrd="0" parTransId="{81DF518D-4A1A-43CE-9757-6F93CD4E0D46}" sibTransId="{4B0ADD38-BADB-4E6B-8348-E61C2FD4F5AD}"/>
    <dgm:cxn modelId="{A9ACD99C-DC70-41B0-A6EA-D0BD13CCCA39}" type="presParOf" srcId="{47BD705B-ECCA-4751-A176-BD0E2BCBE3FA}" destId="{8EA7F7CC-023C-48DF-9726-70B0CCF363E7}" srcOrd="0" destOrd="0" presId="urn:microsoft.com/office/officeart/2005/8/layout/chart3"/>
    <dgm:cxn modelId="{784D4A64-C1BC-47A9-903F-4FD1330F82BD}" type="presParOf" srcId="{47BD705B-ECCA-4751-A176-BD0E2BCBE3FA}" destId="{191883D1-300A-424D-8CFA-E9544349BF2B}" srcOrd="1" destOrd="0" presId="urn:microsoft.com/office/officeart/2005/8/layout/chart3"/>
    <dgm:cxn modelId="{B9345B6F-7589-4007-84EB-C90EACA95E68}" type="presParOf" srcId="{47BD705B-ECCA-4751-A176-BD0E2BCBE3FA}" destId="{D4B148B1-E7CD-4764-9519-AC2784B50659}" srcOrd="2" destOrd="0" presId="urn:microsoft.com/office/officeart/2005/8/layout/chart3"/>
    <dgm:cxn modelId="{2027F666-540A-4CDB-9409-C893653ECF33}" type="presParOf" srcId="{47BD705B-ECCA-4751-A176-BD0E2BCBE3FA}" destId="{D8CDFBB2-4639-4176-BFE9-A77A2C560A7E}" srcOrd="3" destOrd="0" presId="urn:microsoft.com/office/officeart/2005/8/layout/chart3"/>
    <dgm:cxn modelId="{98D09533-906F-4ABF-BC55-9F8B3D933A65}" type="presParOf" srcId="{47BD705B-ECCA-4751-A176-BD0E2BCBE3FA}" destId="{9EEB5764-E3A4-4E33-84D0-1BD297EEA9C9}" srcOrd="4" destOrd="0" presId="urn:microsoft.com/office/officeart/2005/8/layout/chart3"/>
    <dgm:cxn modelId="{2F631FCA-EA54-4A97-9042-29B0B7AB7D97}" type="presParOf" srcId="{47BD705B-ECCA-4751-A176-BD0E2BCBE3FA}" destId="{EADC219D-F5B4-48E7-B711-F3219774478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F7CC-023C-48DF-9726-70B0CCF363E7}">
      <dsp:nvSpPr>
        <dsp:cNvPr id="0" name=""/>
        <dsp:cNvSpPr/>
      </dsp:nvSpPr>
      <dsp:spPr>
        <a:xfrm>
          <a:off x="2170569" y="349489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поведенческих факторов риска</a:t>
          </a:r>
        </a:p>
      </dsp:txBody>
      <dsp:txXfrm>
        <a:off x="4237576" y="1051013"/>
        <a:ext cx="1289899" cy="1267269"/>
      </dsp:txXfrm>
    </dsp:sp>
    <dsp:sp modelId="{D4B148B1-E7CD-4764-9519-AC2784B50659}">
      <dsp:nvSpPr>
        <dsp:cNvPr id="0" name=""/>
        <dsp:cNvSpPr/>
      </dsp:nvSpPr>
      <dsp:spPr>
        <a:xfrm>
          <a:off x="2098572" y="493509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rgbClr val="0486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Достаточная физическая активность</a:t>
          </a:r>
        </a:p>
      </dsp:txBody>
      <dsp:txXfrm>
        <a:off x="3139543" y="2892269"/>
        <a:ext cx="1719865" cy="1176750"/>
      </dsp:txXfrm>
    </dsp:sp>
    <dsp:sp modelId="{9EEB5764-E3A4-4E33-84D0-1BD297EEA9C9}">
      <dsp:nvSpPr>
        <dsp:cNvPr id="0" name=""/>
        <dsp:cNvSpPr/>
      </dsp:nvSpPr>
      <dsp:spPr>
        <a:xfrm>
          <a:off x="1969158" y="364133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Здоровое питание</a:t>
          </a:r>
        </a:p>
      </dsp:txBody>
      <dsp:txXfrm>
        <a:off x="2376495" y="1110917"/>
        <a:ext cx="1289899" cy="126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5EAE-04B3-4695-9304-43BF07336BCD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8A33-E9A2-429A-85AC-6948D1BE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Добрый день! 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еня зовут _____________, я сотрудник ____________. </a:t>
            </a:r>
            <a:endParaRPr lang="ru-RU" dirty="0"/>
          </a:p>
          <a:p>
            <a:endParaRPr lang="ru-RU" dirty="0"/>
          </a:p>
          <a:p>
            <a:r>
              <a:rPr lang="ru-RU" dirty="0"/>
              <a:t>Сегодняшняя лекция посвящена обзору рекомендаций</a:t>
            </a:r>
            <a:r>
              <a:rPr lang="ru-RU" baseline="0" dirty="0"/>
              <a:t> Всемирной организации здравоохранения по поддержанию здорового образа жизни. </a:t>
            </a:r>
          </a:p>
          <a:p>
            <a:r>
              <a:rPr lang="ru-RU" baseline="0" dirty="0"/>
              <a:t>В ходе лекции будут освещены основные факты касательно здорового образа жизни, а также даны рекомендации по здоровому питанию и физической активности.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Перейдем к следующему разделу нашей лекции, посвященному физической активности.</a:t>
            </a:r>
          </a:p>
          <a:p>
            <a:endParaRPr lang="ru-RU" dirty="0"/>
          </a:p>
          <a:p>
            <a:r>
              <a:rPr lang="ru-RU" dirty="0"/>
              <a:t>По определению ВОЗ, физическая активность – это какое-либо движение тела, производимое скелетными мышцами, которое требует расхода энергии. Термин «физическая активность» относится к любым видам движений, в том числе во время отдыха, поездок в какие-либо места и обратно или во время работы. Улучшению здоровья способствует как умеренная, так и интенсивная физическая активность. К популярным видам физической активности относятся ходьба, езда на велосипеде, катание на роликовых коньках, занятия спортом, активный отдых и игры, для которых подходит любой уровень мастерства и которые доставляют удовольствие всем. </a:t>
            </a:r>
          </a:p>
          <a:p>
            <a:r>
              <a:rPr lang="ru-RU" dirty="0"/>
              <a:t>Доказано, что регулярная физическая активность способствует профилактике и лечению неинфекционных заболеваний, таких как болезни сердца, инсульт, диабет и некоторые виды рака (например, рак молочной железы, рак толстой кишки). Она также помогает предотвратить гипертонию, поддерживать нормальный вес тела и может улучшать психическое здоровье, повышать качество жизни и благополучие.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Стоит знать, что физическая активность каждого четвертого взрослого человека в мире не соответствует международным рекомендуемым уровням физической активности.</a:t>
            </a:r>
          </a:p>
          <a:p>
            <a:r>
              <a:rPr lang="ru-RU" b="0" dirty="0"/>
              <a:t>До 5 миллионов случаев смерти в год можно было бы предотвратить, если бы население мира было более активным физически.</a:t>
            </a:r>
          </a:p>
          <a:p>
            <a:r>
              <a:rPr lang="ru-RU" b="0" dirty="0"/>
              <a:t>У людей, которые недостаточно физически активны, на 20%‑30% выше риск смертности по сравнению с теми, кто уделяет достаточно времени физической активности.</a:t>
            </a:r>
          </a:p>
          <a:p>
            <a:r>
              <a:rPr lang="ru-RU" b="0" dirty="0"/>
              <a:t>Более 80% подростков во всем мире испытывают недостаток физической активности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лучшего понимания рекомендаций по уровню физической активности кратко расскажу о видах физических нагрузок. Различают два основных вида нагрузок:</a:t>
            </a:r>
            <a:r>
              <a:rPr lang="ru-RU" baseline="0" dirty="0"/>
              <a:t> аэробные и анаэробные. Разница в этих видах нагрузок заключается в том, как мышцы получают энергию для работы. Для похудения лучше применять аэробные нагрузки – это ходьба, бег, плавание, езда на велосипеде и т.д., поскольку тогда организм начинает использовать жир для получения энергии. Для увеличения силы же используются анаэробные упражнения – работа с весами, на тренажере, силовые упражнения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Перейдем к тому, какой уровень физической активности рекомендует ВОЗ.</a:t>
            </a:r>
          </a:p>
          <a:p>
            <a:r>
              <a:rPr lang="ru-RU" b="0" dirty="0"/>
              <a:t>Взрослым в возрасте 18-64 лет рекомендуется:</a:t>
            </a:r>
          </a:p>
          <a:p>
            <a:r>
              <a:rPr lang="ru-RU" b="0" dirty="0"/>
              <a:t>уделять аэробной физической активности умеренной интенсивности не менее 150‑300 минут в неделю.</a:t>
            </a:r>
            <a:r>
              <a:rPr lang="ru-RU" b="0" baseline="0" dirty="0"/>
              <a:t> </a:t>
            </a:r>
            <a:endParaRPr lang="ru-RU" b="0" dirty="0"/>
          </a:p>
          <a:p>
            <a:r>
              <a:rPr lang="ru-RU" b="0" dirty="0"/>
              <a:t>или аэробной физической активности высокой интенсивности не менее 75‑150 минут в неделю; или уделять время аналогичному по нагрузке сочетанию физической активности средней и высокой интенсивности в течение недели;</a:t>
            </a:r>
          </a:p>
          <a:p>
            <a:r>
              <a:rPr lang="ru-RU" b="0" dirty="0"/>
              <a:t>а также дважды в неделю или чаще уделять время физической активности средней или высокой интенсивности, направленной на развитие мышечной силы всех основных групп мышц, так как это приносит дополнительную пользу здоровью;</a:t>
            </a:r>
          </a:p>
          <a:p>
            <a:r>
              <a:rPr lang="ru-RU" b="0" dirty="0"/>
              <a:t>можно увеличить время, уделяемое аэробной физической активности умеренной интенсивности, с тем чтобы оно составило более 300 минут; или уделять аэробной физической активности высокой интенсивности более 150 минут в неделю; или уделять время аналогичному по нагрузке сочетанию физической активности средней и высокой интенсивности в течение недели, так как это приносит дополнительную пользу здоровью;</a:t>
            </a:r>
          </a:p>
          <a:p>
            <a:r>
              <a:rPr lang="ru-RU" b="0" dirty="0"/>
              <a:t>следует ограничить время, проводимое в положении сидя или лежа. Замена пребывания в положении сидя или лежа физически активной деятельностью любой интенсивности (в том числе низкой интенсивности) приносит пользу здоровью; и</a:t>
            </a:r>
          </a:p>
          <a:p>
            <a:r>
              <a:rPr lang="ru-RU" b="0" dirty="0"/>
              <a:t>чтобы уменьшить вредное воздействие на здоровье в основном малоподвижного образа жизни, все взрослые и пожилые люди должны стремиться превысить рекомендуемые уровни физической активности средней и высокой интенсивности.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Взрослым в возрасте 65 лет и старше рекомендуется то же самое, что и взрослым предыдущей категории. Также в рамках</a:t>
            </a:r>
            <a:r>
              <a:rPr lang="ru-RU" baseline="0" dirty="0"/>
              <a:t> </a:t>
            </a:r>
            <a:r>
              <a:rPr lang="ru-RU" dirty="0"/>
              <a:t>своей еженедельной физической активности пожилым людям рекомендуется 3 раза в неделю или чаще уделять время разнообразной многокомпонентной физической активности, в которой основной упор делается на тренировки по улучшению функционального равновесия и силовые тренировки умеренной и большей интенсивности, в целях повышения функциональных возможностей и предотвращения падений. Примерами таких упражнений являются планка (удержание в упоре лежа на локтях), гимнастические упражнения, растяжка.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Наконец, не менее важно для поддержания здорового образа жизни отказаться от вредных привычек, а именно от употребления табака, алкоголя</a:t>
            </a:r>
            <a:r>
              <a:rPr lang="ru-RU" baseline="0" dirty="0"/>
              <a:t> и наркотиков. Нужно понимать следующее:</a:t>
            </a:r>
          </a:p>
          <a:p>
            <a:r>
              <a:rPr lang="ru-RU" dirty="0"/>
              <a:t>Табак убивает почти половину употребляющих его людей. </a:t>
            </a:r>
          </a:p>
          <a:p>
            <a:r>
              <a:rPr lang="ru-RU" dirty="0"/>
              <a:t>От последствий употребления табака ежегодно гибнет более 8 миллионов человек. Более 7 миллионов из них – потребители и бывшие потребители табака, и более 1,2 миллиона — некурящие, подвергающиеся воздействию вторичного табачного дыма.</a:t>
            </a:r>
          </a:p>
          <a:p>
            <a:r>
              <a:rPr lang="ru-RU" dirty="0"/>
              <a:t>Во всем мире в результате вредного употребления алкоголя ежегодно происходит 3 миллиона смертей, что составляет 5,3% всех случаев смерти.</a:t>
            </a:r>
          </a:p>
          <a:p>
            <a:r>
              <a:rPr lang="ru-RU" dirty="0"/>
              <a:t>Вредное употребление алкоголя является причинным фактором более чем 200 нарушений здоровья, связанных с болезнями и травмами.</a:t>
            </a:r>
          </a:p>
          <a:p>
            <a:r>
              <a:rPr lang="ru-RU" dirty="0"/>
              <a:t>Потребление алкоголя приводит к смерти и инвалидности относительно на более ранних стадиях жизни. Среди людей в возрасте 20-39 лет примерно 13,5% всех случаев смерти связаны с алкоголем.</a:t>
            </a:r>
          </a:p>
          <a:p>
            <a:r>
              <a:rPr lang="ru-RU" dirty="0"/>
              <a:t>Существует причинно-следственная связь между вредным употреблением алкоголя и целым рядом психических и поведенческих расстройств, других неинфекционных нарушений здоровья, а также травм.</a:t>
            </a:r>
          </a:p>
          <a:p>
            <a:r>
              <a:rPr lang="ru-RU" dirty="0"/>
              <a:t>В последнее время установлены причинно-следственные связи между вредным употреблением алкоголя и заболеваемостью такими инфекционными болезнями, как туберкулез, а также течением ВИЧ/</a:t>
            </a:r>
            <a:r>
              <a:rPr lang="ru-RU" dirty="0" err="1"/>
              <a:t>СПИДа</a:t>
            </a:r>
            <a:r>
              <a:rPr lang="ru-RU" dirty="0"/>
              <a:t>.</a:t>
            </a:r>
          </a:p>
          <a:p>
            <a:r>
              <a:rPr lang="ru-RU" dirty="0"/>
              <a:t>Помимо последствий для здоровья вредное употребление алкоголя наносит значительный социальный и экономический ущерб отдельным людям и обществу в целом.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Подведем</a:t>
            </a:r>
            <a:r>
              <a:rPr lang="ru-RU" baseline="0" dirty="0"/>
              <a:t> итог нашей лекции.</a:t>
            </a:r>
          </a:p>
          <a:p>
            <a:r>
              <a:rPr lang="ru-RU" dirty="0"/>
              <a:t>Следование рекомендациями ВОЗ поможет сохранить здоровье до конца жизни.</a:t>
            </a:r>
          </a:p>
          <a:p>
            <a:r>
              <a:rPr lang="ru-RU" dirty="0"/>
              <a:t>Выполнение рекомендаций – проще, чем кажется.</a:t>
            </a:r>
          </a:p>
          <a:p>
            <a:r>
              <a:rPr lang="ru-RU" dirty="0"/>
              <a:t>Для получения подробной информации ВОЗ обеспечила свободный доступ к материалам на своем сайте.</a:t>
            </a:r>
            <a:r>
              <a:rPr lang="ru-RU" baseline="0" dirty="0"/>
              <a:t> Вы можете посетить сайт ВОЗ по ссылке: </a:t>
            </a:r>
            <a:r>
              <a:rPr lang="en-US" dirty="0"/>
              <a:t>https://www.who.int/ru/news-room/fact-sheets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 этом наша лекция завершена. Если есть вопросы по теме, с удовольствием на них отвечу.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Ответы на вопросы.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Благодарю за внимание!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000C-2E74-4BDF-8CAD-2A20556E46A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Начнем лекцию с краткого рассказа о том, что такое ВОЗ и чем она занимается. В</a:t>
            </a:r>
            <a:r>
              <a:rPr lang="ru-RU" baseline="0" dirty="0"/>
              <a:t>семирная организация </a:t>
            </a:r>
            <a:r>
              <a:rPr lang="ru-RU" dirty="0"/>
              <a:t>здравоохранения является органом, направляющим и координирующим международную работу в области здравоохранения в рамках системы ООН. Сотрудники ВОЗ в основном занимаются проблемами общественного здоровья</a:t>
            </a:r>
            <a:r>
              <a:rPr lang="ru-RU" baseline="0" dirty="0"/>
              <a:t> – это разработка и организация мероприятий в различных странах. В качестве основных направлений деятельности ВОЗ значится работа в отношении хронических неинфекционных заболеваний (артериальная гипертония, ишемическая болезнь сердца, сахарный диабет и т.д.) и укреплении здоровья на протяжении всей жизни.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того, чтобы дать</a:t>
            </a:r>
            <a:r>
              <a:rPr lang="ru-RU" baseline="0" dirty="0"/>
              <a:t> руководство к действию по укреплению здоровья, ВОЗ разработала рекомендации по поддержанию здорового образа жизни. Данные рекомендации базируются на трех принципах:</a:t>
            </a:r>
          </a:p>
          <a:p>
            <a:pPr marL="228600" indent="-228600">
              <a:buAutoNum type="arabicPeriod"/>
            </a:pPr>
            <a:r>
              <a:rPr lang="ru-RU" baseline="0" dirty="0"/>
              <a:t>Здоровое питание.</a:t>
            </a:r>
          </a:p>
          <a:p>
            <a:pPr marL="228600" indent="-228600">
              <a:buAutoNum type="arabicPeriod"/>
            </a:pPr>
            <a:r>
              <a:rPr lang="ru-RU" baseline="0" dirty="0"/>
              <a:t>Достаточная физическая активность.</a:t>
            </a:r>
          </a:p>
          <a:p>
            <a:pPr marL="228600" indent="-228600">
              <a:buAutoNum type="arabicPeriod"/>
            </a:pPr>
            <a:r>
              <a:rPr lang="ru-RU" baseline="0" dirty="0"/>
              <a:t>Отсутствие так называемых поведенческих факторов риска – к ним относят курение, употребление алкоголя, наркотиков.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Начнем с обзора рекомендаций ВОЗ по здоровому</a:t>
            </a:r>
            <a:r>
              <a:rPr lang="ru-RU" baseline="0" dirty="0"/>
              <a:t> питанию. Что нужно знать про здоровое питание?</a:t>
            </a:r>
          </a:p>
          <a:p>
            <a:pPr marL="228600" indent="-228600">
              <a:buAutoNum type="arabicPeriod"/>
            </a:pPr>
            <a:r>
              <a:rPr lang="ru-RU" baseline="0" dirty="0"/>
              <a:t>Во-первых, это </a:t>
            </a:r>
            <a:r>
              <a:rPr lang="ru-RU" sz="1200" dirty="0"/>
              <a:t>защита от неправильного питания - </a:t>
            </a:r>
            <a:r>
              <a:rPr lang="ru-RU" dirty="0"/>
              <a:t>недостаточного, избыточного или несбалансированного поступления в организм калорий и/или питательных веществ)</a:t>
            </a:r>
            <a:r>
              <a:rPr lang="ru-RU" sz="1200" dirty="0"/>
              <a:t>, а также от неинфекционных заболеваний, включая диабет, болезни сердца, инсульт и некоторые</a:t>
            </a:r>
            <a:r>
              <a:rPr lang="ru-RU" sz="1200" baseline="0" dirty="0"/>
              <a:t> виды </a:t>
            </a:r>
            <a:r>
              <a:rPr lang="ru-RU" sz="1200" dirty="0"/>
              <a:t>рака.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/>
              <a:t>Во-вторых, нездоровое питание и отсутствие физической активности являются основными рисками для здоровья во всем мире. Для России это очень актуально, поскольку в силу особенностей питания и образа жизни в нашей стране риск возникновения </a:t>
            </a:r>
            <a:r>
              <a:rPr lang="ru-RU" sz="1200" dirty="0" err="1"/>
              <a:t>сердечно-сосудистых</a:t>
            </a:r>
            <a:r>
              <a:rPr lang="ru-RU" sz="1200" dirty="0"/>
              <a:t> заболеваний оценивается как очень высокий.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dirty="0"/>
              <a:t>Важно понимать, что практика здорового питания формируется на ранних этапах жизни. Семейный стиль питания влияет на всю дальнейшую жизнь ребенка.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Какие компоненты должен содержать здоровый рацион, а от каких лучше отказаться?</a:t>
            </a:r>
          </a:p>
          <a:p>
            <a:r>
              <a:rPr lang="ru-RU" dirty="0"/>
              <a:t>	Однозначно рекомендованы к употреблению</a:t>
            </a:r>
            <a:r>
              <a:rPr lang="ru-RU" baseline="0" dirty="0"/>
              <a:t> ф</a:t>
            </a:r>
            <a:r>
              <a:rPr lang="ru-RU" dirty="0"/>
              <a:t>рукты, овощи, бобовые (например, чечевица, фасоль), орехи и цельные злаки (например, </a:t>
            </a:r>
            <a:r>
              <a:rPr lang="ru-RU" dirty="0" err="1"/>
              <a:t>непереработанная</a:t>
            </a:r>
            <a:r>
              <a:rPr lang="ru-RU" dirty="0"/>
              <a:t> кукуруза, просо, овес, пшеница и неочищенный рис). Важно, что в</a:t>
            </a:r>
            <a:r>
              <a:rPr lang="ru-RU" baseline="0" dirty="0"/>
              <a:t> качестве овощей не учитывается </a:t>
            </a:r>
            <a:r>
              <a:rPr lang="ru-RU" dirty="0"/>
              <a:t>картофель, сладкий картофель (батат)</a:t>
            </a:r>
            <a:r>
              <a:rPr lang="ru-RU" baseline="0" dirty="0"/>
              <a:t> </a:t>
            </a:r>
            <a:r>
              <a:rPr lang="ru-RU" dirty="0"/>
              <a:t>и другие крахмалсодержащие корнеплоды. Такая</a:t>
            </a:r>
            <a:r>
              <a:rPr lang="ru-RU" baseline="0" dirty="0"/>
              <a:t> оговорка неслучайна: эти продукты относительно бедны пищевыми волокнами и практически полностью состоят из углеводов, что вносит дисбаланс в рацион.</a:t>
            </a:r>
            <a:endParaRPr lang="ru-RU" dirty="0"/>
          </a:p>
          <a:p>
            <a:r>
              <a:rPr lang="ru-RU" dirty="0"/>
              <a:t>	Свободные сахара, то есть сахар, добавляемый в пищевые продукты или напитки либо естественным образом присутствующий в меде, сиропах, фруктовых соках и их концентратах,</a:t>
            </a:r>
            <a:r>
              <a:rPr lang="ru-RU" baseline="0" dirty="0"/>
              <a:t> </a:t>
            </a:r>
            <a:r>
              <a:rPr lang="ru-RU" dirty="0"/>
              <a:t>должны составлять менее 10% от общей потребляемой энергии, что эквивалентно 50 г (или 12 чайным ложкам без верха) на человека с нормальным весом, потребляющего около 2000 калорий в день. В идеале, в целях обеспечения дополнительных преимуществ для здоровья, они должны составлять менее 5% от общей потребляемой энергии.  </a:t>
            </a:r>
          </a:p>
          <a:p>
            <a:r>
              <a:rPr lang="ru-RU" dirty="0"/>
              <a:t>	Жиры должны составлять менее 30% от общей потребляемой энергии. Необходимо отдавать предпочтение ненасыщенным жирам, содержащимся в рыбе, авокадо и орехах, а также в подсолнечном, соевом, рапсовом и оливковом масле. Ненасыщенные жиры служат для</a:t>
            </a:r>
            <a:r>
              <a:rPr lang="ru-RU" baseline="0" dirty="0"/>
              <a:t> обновления мембран клеток и образования  регуляторных веществ организма. Н</a:t>
            </a:r>
            <a:r>
              <a:rPr lang="ru-RU" dirty="0"/>
              <a:t>асыщенные жиры, содержащиеся в жирном мясе, сливочном масле, пальмовом и кокосовом масле, сливках, сыре</a:t>
            </a:r>
            <a:r>
              <a:rPr lang="ru-RU" baseline="0" dirty="0"/>
              <a:t> </a:t>
            </a:r>
            <a:r>
              <a:rPr lang="ru-RU" dirty="0"/>
              <a:t>и свином сале, служат больше для восполнения энергетических запасов. Также в пище встречаются транс-жиры,</a:t>
            </a:r>
            <a:r>
              <a:rPr lang="ru-RU" baseline="0" dirty="0"/>
              <a:t> особенно в продуктах </a:t>
            </a:r>
            <a:r>
              <a:rPr lang="ru-RU" dirty="0"/>
              <a:t>промышленного производства (в запеченных и жареных продуктах, заранее упакованных закусочных и других продуктах, таких как замороженные пиццы, пироги, печенье, вафли, кулинарные жиры и бутербродные смеси) и естественного происхождения (содержащиеся в мясной и молочной продукции, получаемой от жвачных животных, таких как коровы, овцы, козы и верблюды). Транс-жиры значительно повышают риск развития </a:t>
            </a:r>
            <a:r>
              <a:rPr lang="ru-RU" dirty="0" err="1"/>
              <a:t>сердечно-сосудистых</a:t>
            </a:r>
            <a:r>
              <a:rPr lang="ru-RU" baseline="0" dirty="0"/>
              <a:t> заболеваний. </a:t>
            </a:r>
            <a:r>
              <a:rPr lang="ru-RU" dirty="0"/>
              <a:t>Рекомендуется сократить потребление насыщенных жиров до менее 10% и транс-жиров до менее 1% от общей потребляемой энергии. Особенно следует избегать потребления транс-жиров промышленного производства, которые не входят в состав здорового питания     </a:t>
            </a:r>
          </a:p>
          <a:p>
            <a:r>
              <a:rPr lang="ru-RU" dirty="0"/>
              <a:t>	Наконец, рекомендуется потребление менее 5 г соли (эквивалентно примерно одной чайной ложке) в день. Соль должна быть йодированной. Избыток</a:t>
            </a:r>
            <a:r>
              <a:rPr lang="ru-RU" baseline="0" dirty="0"/>
              <a:t> соли приводит к повышению артериального давления и задержки жидкости в организме.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Какие преимущества дает регулярное достаточное употребление фруктов и овощей?</a:t>
            </a:r>
          </a:p>
          <a:p>
            <a:r>
              <a:rPr lang="ru-RU" dirty="0"/>
              <a:t>Ежедневное потребление, по меньшей мере, 400 г, или пяти порций, фруктов и овощей снижает риск развития НИЗ и помогает обеспечить ежедневное поступление клетчатки. Клетчатка</a:t>
            </a:r>
            <a:r>
              <a:rPr lang="ru-RU" baseline="0" dirty="0"/>
              <a:t> необходима для нормальной жизнедеятельности </a:t>
            </a:r>
            <a:r>
              <a:rPr lang="ru-RU" baseline="0" dirty="0" err="1"/>
              <a:t>микробиоты</a:t>
            </a:r>
            <a:r>
              <a:rPr lang="ru-RU" baseline="0" dirty="0"/>
              <a:t> кишечника. При ее недостатке в рационе изменяется состав бактерий кишечника, что проявляется нарушениями пищеварения, стула и повышенным риском развития рака толстой кишки.</a:t>
            </a:r>
            <a:endParaRPr lang="ru-RU" dirty="0"/>
          </a:p>
          <a:p>
            <a:r>
              <a:rPr lang="ru-RU" dirty="0"/>
              <a:t>Потребление фруктов и овощей можно улучшить. Для этого необходимо:</a:t>
            </a:r>
          </a:p>
          <a:p>
            <a:r>
              <a:rPr lang="ru-RU" dirty="0"/>
              <a:t>всегда включать в рацион овощи;</a:t>
            </a:r>
          </a:p>
          <a:p>
            <a:r>
              <a:rPr lang="ru-RU" dirty="0"/>
              <a:t>употреблять в качестве закуски свежие фрукты и овощи; </a:t>
            </a:r>
          </a:p>
          <a:p>
            <a:r>
              <a:rPr lang="ru-RU" dirty="0"/>
              <a:t>потреблять сезонные фрукты и овощи; </a:t>
            </a:r>
          </a:p>
          <a:p>
            <a:r>
              <a:rPr lang="ru-RU" dirty="0"/>
              <a:t>потреблять разнообразные фрукты и овощи.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Какие преимущества дает соблюдение рекомендаций по  употреблению</a:t>
            </a:r>
            <a:r>
              <a:rPr lang="ru-RU" b="1" baseline="0" dirty="0"/>
              <a:t> жиров</a:t>
            </a:r>
            <a:r>
              <a:rPr lang="ru-RU" b="1" dirty="0"/>
              <a:t>?</a:t>
            </a:r>
          </a:p>
          <a:p>
            <a:endParaRPr lang="ru-RU" dirty="0"/>
          </a:p>
          <a:p>
            <a:r>
              <a:rPr lang="ru-RU" dirty="0"/>
              <a:t>Снижение общего потребления жиров до менее 30% от общей потребляемой энергии помогает предотвратить нездоровую прибавку веса у взрослых людей. Кроме того, риск развития НИЗ можно снизить благодаря:</a:t>
            </a:r>
          </a:p>
          <a:p>
            <a:pPr lvl="1"/>
            <a:r>
              <a:rPr lang="ru-RU" dirty="0"/>
              <a:t>сокращению потребления насыщенных жиров до менее 10% от общей потребляемой энергии; </a:t>
            </a:r>
          </a:p>
          <a:p>
            <a:pPr lvl="1"/>
            <a:r>
              <a:rPr lang="ru-RU" dirty="0"/>
              <a:t>сокращению потребления </a:t>
            </a:r>
            <a:r>
              <a:rPr lang="ru-RU" dirty="0" err="1"/>
              <a:t>трансжиров</a:t>
            </a:r>
            <a:r>
              <a:rPr lang="ru-RU" dirty="0"/>
              <a:t> до менее 1% от общей потребляемой энергии; и</a:t>
            </a:r>
          </a:p>
          <a:p>
            <a:pPr lvl="1"/>
            <a:r>
              <a:rPr lang="ru-RU" dirty="0"/>
              <a:t>замещению насыщенных жиров и </a:t>
            </a:r>
            <a:r>
              <a:rPr lang="ru-RU" dirty="0" err="1"/>
              <a:t>трансжиров</a:t>
            </a:r>
            <a:r>
              <a:rPr lang="ru-RU" dirty="0"/>
              <a:t> ненасыщенными жирами (2, 3), в частности полиненасыщенными жирами. </a:t>
            </a:r>
          </a:p>
          <a:p>
            <a:r>
              <a:rPr lang="ru-RU" dirty="0"/>
              <a:t>Потребление жиров, особенно насыщенных жиров и </a:t>
            </a:r>
            <a:r>
              <a:rPr lang="ru-RU" dirty="0" err="1"/>
              <a:t>трансжиров</a:t>
            </a:r>
            <a:r>
              <a:rPr lang="ru-RU" dirty="0"/>
              <a:t> промышленного производства, можно сократить следующими путями:</a:t>
            </a:r>
          </a:p>
          <a:p>
            <a:r>
              <a:rPr lang="ru-RU" dirty="0"/>
              <a:t>готовить пищу на пару или варить, а не жарить и не запекать;</a:t>
            </a:r>
          </a:p>
          <a:p>
            <a:r>
              <a:rPr lang="ru-RU" dirty="0"/>
              <a:t>заменять сливочное масло, свиное сало на растительные масла, богатые полиненасыщенными жирами, такие как подсолнечное, оливковое масло,</a:t>
            </a:r>
            <a:r>
              <a:rPr lang="ru-RU" baseline="0" dirty="0"/>
              <a:t> а также более экзотические для России - </a:t>
            </a:r>
            <a:r>
              <a:rPr lang="ru-RU" dirty="0"/>
              <a:t>соевое, </a:t>
            </a:r>
            <a:r>
              <a:rPr lang="ru-RU" dirty="0" err="1"/>
              <a:t>каноловое</a:t>
            </a:r>
            <a:r>
              <a:rPr lang="ru-RU" dirty="0"/>
              <a:t> (рапсовое), кукурузное, </a:t>
            </a:r>
            <a:r>
              <a:rPr lang="ru-RU" dirty="0" err="1"/>
              <a:t>сафлоровое</a:t>
            </a:r>
            <a:r>
              <a:rPr lang="ru-RU" dirty="0"/>
              <a:t>.</a:t>
            </a:r>
          </a:p>
          <a:p>
            <a:r>
              <a:rPr lang="ru-RU" dirty="0"/>
              <a:t>употреблять в пищу молочную продукцию со сниженным содержанием жиров и постное мясо или обрезать видимый жир с мяса;</a:t>
            </a:r>
          </a:p>
          <a:p>
            <a:r>
              <a:rPr lang="ru-RU" dirty="0"/>
              <a:t>ограничивать потребление запеченных и жареных продуктов, а также заранее приготовленных закусочных и других продуктов (например, пончиков, кексов, пирогов, печенья и вафель), содержащих </a:t>
            </a:r>
            <a:r>
              <a:rPr lang="ru-RU" dirty="0" err="1"/>
              <a:t>трансжиры</a:t>
            </a:r>
            <a:r>
              <a:rPr lang="ru-RU" dirty="0"/>
              <a:t> промышленного производства.  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Многие люди потребляют слишком много натрия, поступающего с солью (соответствует потреблению, в среднем, 9-12 г соли в день), и недостаточно калия (менее 3,5 г). Высокий уровень потребления натрия и недостаточное потребление калия способствуют повышению артериального давления, что, в свою очередь, повышает риск развития болезней сердца и инсульта. Сокращение потребления соли до рекомендуемого уровня, то есть до менее 5 г в день, могло бы способствовать предотвращению 1,7 миллиона случаев смерти в год.  Проблема</a:t>
            </a:r>
            <a:r>
              <a:rPr lang="ru-RU" baseline="0" dirty="0"/>
              <a:t> с избыточным потреблением соли состоит еще в том, что л</a:t>
            </a:r>
            <a:r>
              <a:rPr lang="ru-RU" dirty="0"/>
              <a:t>юди зачастую не знают, какое количество соли они потребляют. Во многих странах основное количество соли поступает в организм человека из переработанных продуктов (готовых блюд; мясопродуктов, таких как бекон, ветчина и салями; сыра; и соленых закусок) или из пищевых продуктов, часто потребляемых в больших количествах (например, хлеб). Соль также добавляют в пищу во время ее приготовления (например, путем добавления бульона, бульонных кубиков, соевого соуса и рыбного соуса) или во время еды (путем добавления столовой соли). </a:t>
            </a:r>
          </a:p>
          <a:p>
            <a:r>
              <a:rPr lang="ru-RU" dirty="0"/>
              <a:t>Потребление соли можно сократить следующими путями: ограничить количество соли и приправ с высоким содержанием натрия (например, соевого соуса, рыбного соуса и бульона), добавляемых во время приготовления еды; не ставить на стол соль и соусы с высоким содержанием </a:t>
            </a:r>
            <a:r>
              <a:rPr lang="ru-RU" dirty="0" err="1"/>
              <a:t>натрия;ограничить</a:t>
            </a:r>
            <a:r>
              <a:rPr lang="ru-RU" dirty="0"/>
              <a:t> потребление соленых закусок; и выбирать продукты с низким содержанием натрия.</a:t>
            </a:r>
          </a:p>
          <a:p>
            <a:r>
              <a:rPr lang="ru-RU" dirty="0"/>
              <a:t>Некоторые производители пищевых продуктов изменяют состав своей продукции для снижения содержания натрия, и перед приобретением или потреблением продуктов следует проверять маркировку на предмет содержания в них натрия.</a:t>
            </a:r>
            <a:br>
              <a:rPr lang="ru-RU" dirty="0"/>
            </a:br>
            <a:r>
              <a:rPr lang="ru-RU" dirty="0"/>
              <a:t>Калий может смягчать негативное воздействие избыточного потребления натрия на кровяное давление. Поступление в организм калия можно увеличить путем потребления свежих фруктов и овощей.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Сахара</a:t>
            </a:r>
          </a:p>
          <a:p>
            <a:r>
              <a:rPr lang="ru-RU" dirty="0"/>
              <a:t>Потребление сахаров как среди взрослых людей, так и среди детей необходимо уменьшить до менее 10% от общей потребляемой энергии. Сокращение потребления до менее 5% от общей потребляемой энергии обеспечит дополнительные преимущества для здоровья. </a:t>
            </a:r>
          </a:p>
          <a:p>
            <a:r>
              <a:rPr lang="ru-RU" dirty="0"/>
              <a:t>Чем грозит избыточное потребление сахара? Повышается риск развития зубного кариеса. Избыточные калории, поступающие вместе с едой и напитками, содержащими свободные сахара, способствуют также нездоровой прибавке веса, что может приводить к избыточному весу и ожирению. Недавно получены фактические данные, свидетельствующие  о том, что свободные сахара оказывают воздействие на кровяное давление и липиды сыворотки крови. Это позволяет предположить, что сокращение потребления свободных сахаров способствует снижению рисков развития </a:t>
            </a:r>
            <a:r>
              <a:rPr lang="ru-RU" dirty="0" err="1"/>
              <a:t>сердечно-сосудистых</a:t>
            </a:r>
            <a:r>
              <a:rPr lang="ru-RU" dirty="0"/>
              <a:t> болезней.</a:t>
            </a:r>
          </a:p>
          <a:p>
            <a:r>
              <a:rPr lang="ru-RU" dirty="0"/>
              <a:t>Потребление сахаров можно сократить следующими путями: ограничить потребление пищевых продуктов и напитков с высоким содержанием сахаров, таких как сладкие закуски, конфеты и подслащенные напитки (то есть все типы напитков, содержащих свободные сахара, которые включают газированные и негазированные прохладительные напитки, фруктовые и овощные соки и напитки, жидкие и порошковые концентраты, воды со вкусовыми добавками, энергетические и спортивные напитки, готовый чай, готовый кофе и молочные напитки со вкусовыми добавками), и заменять сладкие закуски на свежие фрукты и овощи.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8A33-E9A2-429A-85AC-6948D1BE368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51620" y="1484784"/>
            <a:ext cx="6840760" cy="216024"/>
          </a:xfrm>
          <a:prstGeom prst="rect">
            <a:avLst/>
          </a:prstGeom>
          <a:solidFill>
            <a:srgbClr val="E48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C:\Users\Ирина\Desktop\презентации\1612654472_210-p-muzikalnii-fon-zelenii-25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60583"/>
          <a:stretch/>
        </p:blipFill>
        <p:spPr bwMode="auto">
          <a:xfrm>
            <a:off x="-9144" y="1"/>
            <a:ext cx="9153144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63352" y="1628800"/>
            <a:ext cx="6477000" cy="1252736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defRPr sz="2400"/>
            </a:lvl1pPr>
            <a:lvl2pPr marL="640080" indent="-27432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/>
            </a:lvl2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1700808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DC7E3DBE-3B61-4046-A157-B29103B1D9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5F160E-58AA-4C9D-8F48-1A6EC6FBAE2C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E4865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2" descr="C:\Users\Ирина\Desktop\презентации\1612654472_210-p-muzikalnii-fon-zelenii-254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3" b="58107"/>
          <a:stretch/>
        </p:blipFill>
        <p:spPr bwMode="auto">
          <a:xfrm>
            <a:off x="590550" y="1280160"/>
            <a:ext cx="8553450" cy="2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ru/news-room/fact-shee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news-room/fact-sheets/detail/healthy-di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1412776"/>
            <a:ext cx="7128792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5200" dirty="0"/>
              <a:t>Здоровый образ жизни</a:t>
            </a:r>
            <a:br>
              <a:rPr lang="ru-RU" sz="5200" dirty="0"/>
            </a:br>
            <a:r>
              <a:rPr lang="ru-RU" sz="3600" dirty="0"/>
              <a:t>Рекомендации ВОЗ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650" y="6092940"/>
            <a:ext cx="8424862" cy="64842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sz="2000" dirty="0">
                <a:solidFill>
                  <a:schemeClr val="tx2"/>
                </a:solidFill>
              </a:rPr>
              <a:t>Автор: врач по медицинской профилактике ОГБУЗ «</a:t>
            </a:r>
            <a:r>
              <a:rPr lang="ru-RU" sz="2000" dirty="0" err="1">
                <a:solidFill>
                  <a:schemeClr val="tx2"/>
                </a:solidFill>
              </a:rPr>
              <a:t>ЦОЗиМП</a:t>
            </a:r>
            <a:r>
              <a:rPr lang="ru-RU" sz="2000" dirty="0">
                <a:solidFill>
                  <a:schemeClr val="tx2"/>
                </a:solidFill>
              </a:rPr>
              <a:t>»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</a:rPr>
              <a:t>Горохов Евгений Евгеньевич</a:t>
            </a:r>
          </a:p>
        </p:txBody>
      </p:sp>
      <p:pic>
        <p:nvPicPr>
          <p:cNvPr id="1026" name="Picture 2" descr="C:\Users\kev\Desktop\презентации ГОРОХОВ ДЕНЬ СЕРДЦА 23.09\Здоровый образ жизни - рекомендации ВОЗ\zo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26" y="3484860"/>
            <a:ext cx="4384948" cy="22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Физическая активность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20344" y="6232227"/>
            <a:ext cx="4616152" cy="365125"/>
          </a:xfrm>
        </p:spPr>
        <p:txBody>
          <a:bodyPr/>
          <a:lstStyle/>
          <a:p>
            <a:r>
              <a:rPr lang="en-US" sz="1200" i="1" dirty="0">
                <a:solidFill>
                  <a:schemeClr val="tx1"/>
                </a:solidFill>
              </a:rPr>
              <a:t>https://www.who.int/ru/news-room/fact-sheets/detail/physical-activity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16224"/>
            <a:ext cx="8229600" cy="110872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Физическая активность – это какое-либо движение тела, производимое скелетными мышцами, которое требует расхода энергии</a:t>
            </a:r>
          </a:p>
        </p:txBody>
      </p:sp>
      <p:pic>
        <p:nvPicPr>
          <p:cNvPr id="6" name="Содержимое 5" descr="s1200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9812" r="5482"/>
          <a:stretch/>
        </p:blipFill>
        <p:spPr>
          <a:xfrm>
            <a:off x="4932040" y="2860675"/>
            <a:ext cx="3744912" cy="2871788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2708920"/>
            <a:ext cx="432048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1800" dirty="0"/>
              <a:t>Регулярная физическая активность помогает:</a:t>
            </a:r>
          </a:p>
          <a:p>
            <a:pPr lvl="1">
              <a:buClrTx/>
            </a:pPr>
            <a:r>
              <a:rPr lang="ru-RU" sz="1800" dirty="0"/>
              <a:t>профилактике и лечению НИЗ</a:t>
            </a:r>
          </a:p>
          <a:p>
            <a:pPr lvl="1">
              <a:buClrTx/>
            </a:pPr>
            <a:r>
              <a:rPr lang="ru-RU" sz="1800" dirty="0"/>
              <a:t>предотвратить гипертонию </a:t>
            </a:r>
          </a:p>
          <a:p>
            <a:pPr lvl="1">
              <a:buClrTx/>
            </a:pPr>
            <a:r>
              <a:rPr lang="ru-RU" sz="1800" dirty="0"/>
              <a:t>поддерживать нормальный вес тела</a:t>
            </a:r>
          </a:p>
          <a:p>
            <a:pPr lvl="1">
              <a:buClrTx/>
            </a:pPr>
            <a:r>
              <a:rPr lang="ru-RU" sz="1800" dirty="0"/>
              <a:t>может улучшать психическое здоровье </a:t>
            </a:r>
          </a:p>
          <a:p>
            <a:pPr lvl="1">
              <a:buClrTx/>
            </a:pPr>
            <a:r>
              <a:rPr lang="ru-RU" sz="1800" dirty="0"/>
              <a:t>повышать качество жизни и благополучие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Физическая активность</a:t>
            </a:r>
            <a:br>
              <a:rPr lang="ru-RU" dirty="0"/>
            </a:br>
            <a:r>
              <a:rPr lang="ru-RU" sz="2700" dirty="0"/>
              <a:t>Основные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772816"/>
            <a:ext cx="8085584" cy="1800199"/>
          </a:xfrm>
        </p:spPr>
        <p:txBody>
          <a:bodyPr>
            <a:noAutofit/>
          </a:bodyPr>
          <a:lstStyle/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/>
              <a:t>Физическая активность каждого четвертого взрослого человека в мире не соответствует рекомендуемым уровням</a:t>
            </a:r>
          </a:p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/>
              <a:t>До 5 миллионов случаев смерти в год можно было бы предотвратить, если бы население мира было более активным физически</a:t>
            </a:r>
          </a:p>
        </p:txBody>
      </p:sp>
      <p:pic>
        <p:nvPicPr>
          <p:cNvPr id="6" name="Содержимое 5" descr="Depositphotos_235267890_l-2015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6023" r="16729"/>
          <a:stretch/>
        </p:blipFill>
        <p:spPr>
          <a:xfrm>
            <a:off x="5076056" y="3573463"/>
            <a:ext cx="3560762" cy="2592387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573016"/>
            <a:ext cx="417646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ru-RU" sz="1800" dirty="0"/>
              <a:t>У людей, которые недостаточно физически активны, на 20%‑30% выше риск смертности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ru-RU" sz="1800" dirty="0"/>
              <a:t>Более 80% подростков во всем мире испытывают недостаток физической активности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erobnaya-anaerobnaya_2d97ec2916b6b8f017aa5ad61a415245.jpg"/>
          <p:cNvPicPr>
            <a:picLocks noChangeAspect="1"/>
          </p:cNvPicPr>
          <p:nvPr/>
        </p:nvPicPr>
        <p:blipFill rotWithShape="1">
          <a:blip r:embed="rId3" cstate="print"/>
          <a:srcRect l="5270" r="2954"/>
          <a:stretch/>
        </p:blipFill>
        <p:spPr>
          <a:xfrm>
            <a:off x="4716016" y="2363180"/>
            <a:ext cx="4248472" cy="4018148"/>
          </a:xfrm>
          <a:prstGeom prst="rect">
            <a:avLst/>
          </a:prstGeom>
        </p:spPr>
      </p:pic>
      <p:pic>
        <p:nvPicPr>
          <p:cNvPr id="9" name="Рисунок 8" descr="5e995e531200ad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63180"/>
            <a:ext cx="4229629" cy="4018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Виды нагрузок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5412358"/>
            <a:ext cx="4040188" cy="896962"/>
          </a:xfrm>
          <a:solidFill>
            <a:schemeClr val="bg1">
              <a:lumMod val="95000"/>
            </a:schemeClr>
          </a:solidFill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/>
              <a:t>	Мышцы получают энергию за счет окисления гликогена и жиров кислородом.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628800"/>
            <a:ext cx="4040188" cy="6397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Аэробные нагрузки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78697" y="1637110"/>
            <a:ext cx="4041775" cy="6397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/>
              <a:t>Анаэробные нагрузки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820158" y="5412358"/>
            <a:ext cx="4040188" cy="8969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dirty="0"/>
              <a:t>	Мышцы получают энергию за счет окисления гликогена без кислорода.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Рекомендуемый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70080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/>
              <a:t>Взрослым в возрасте 18-64 лет:</a:t>
            </a:r>
            <a:endParaRPr lang="ru-RU" sz="20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Уделять аэробной физической активности </a:t>
            </a:r>
            <a:r>
              <a:rPr lang="ru-RU" sz="1800" b="1" dirty="0"/>
              <a:t>умеренной интенсивности </a:t>
            </a:r>
            <a:r>
              <a:rPr lang="ru-RU" sz="1800" dirty="0"/>
              <a:t>не менее </a:t>
            </a:r>
            <a:r>
              <a:rPr lang="ru-RU" sz="1800" b="1" dirty="0"/>
              <a:t>150‑300 минут в неделю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Или аэробной физической активности </a:t>
            </a:r>
            <a:r>
              <a:rPr lang="ru-RU" sz="1800" b="1" dirty="0"/>
              <a:t>высокой интенсивности </a:t>
            </a:r>
            <a:r>
              <a:rPr lang="ru-RU" sz="1800" dirty="0"/>
              <a:t>не менее </a:t>
            </a:r>
            <a:r>
              <a:rPr lang="ru-RU" sz="1800" b="1" dirty="0"/>
              <a:t>75‑150 минут в неделю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Дважды в неделю или чаще уделять время физической активности средней или высокой интенсивности, направленной на развитие мышечной силы всех основных групп мышц, так как это приносит дополнительную пользу здоровью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Следует ограничить время, проводимое в положении сидя или лежа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Нужно стремиться превысить рекомендуемые уровни физической активности средней и высокой интенсивности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Физическая активность</a:t>
            </a:r>
            <a:br>
              <a:rPr lang="ru-RU" dirty="0"/>
            </a:br>
            <a:r>
              <a:rPr lang="ru-RU" sz="2700" dirty="0"/>
              <a:t>Рекомендуемый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2420888"/>
            <a:ext cx="3894584" cy="34458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ru-RU" sz="1800" dirty="0"/>
              <a:t>Рекомендуется</a:t>
            </a:r>
            <a:r>
              <a:rPr lang="ru-RU" sz="1800" b="1" dirty="0"/>
              <a:t> то же самое</a:t>
            </a:r>
            <a:r>
              <a:rPr lang="ru-RU" sz="1800" dirty="0"/>
              <a:t>, что и взрослым предыдущей категории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r>
              <a:rPr lang="ru-RU" sz="1800" dirty="0"/>
              <a:t>Также </a:t>
            </a:r>
            <a:r>
              <a:rPr lang="ru-RU" sz="1800" b="1" dirty="0"/>
              <a:t>3 раза в неделю или чаще </a:t>
            </a:r>
            <a:r>
              <a:rPr lang="ru-RU" sz="1800" dirty="0"/>
              <a:t>уделять время разнообразной многокомпонентной физической </a:t>
            </a:r>
            <a:r>
              <a:rPr lang="ru-RU" sz="1800" dirty="0" err="1"/>
              <a:t>активност</a:t>
            </a:r>
            <a:endParaRPr lang="ru-RU" sz="1800" i="1" dirty="0"/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</a:pPr>
            <a:endParaRPr lang="ru-RU" sz="1800" dirty="0"/>
          </a:p>
        </p:txBody>
      </p:sp>
      <p:pic>
        <p:nvPicPr>
          <p:cNvPr id="5" name="Содержимое 4" descr="1635_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98389"/>
            <a:ext cx="3886200" cy="3666915"/>
          </a:xfrm>
        </p:spPr>
      </p:pic>
      <p:sp>
        <p:nvSpPr>
          <p:cNvPr id="4" name="Прямоугольник 3"/>
          <p:cNvSpPr/>
          <p:nvPr/>
        </p:nvSpPr>
        <p:spPr>
          <a:xfrm>
            <a:off x="546038" y="1844824"/>
            <a:ext cx="4818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200" b="1" dirty="0"/>
              <a:t>Взрослым в возрасте 65 лет и старше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Поведенческие 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1216" y="1916832"/>
            <a:ext cx="418680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Табак убивает почти половину употребляющих его людей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Во всем мире в результате вредного употребления алкоголя ежегодно происходит 3 миллиона смертей, что составляет 5,3% всех случаев смерти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Среди людей в возрасте 20-39 лет примерно 13,5% всех случаев смерти связаны с алкоголем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dirty="0"/>
          </a:p>
        </p:txBody>
      </p:sp>
      <p:pic>
        <p:nvPicPr>
          <p:cNvPr id="5" name="Содержимое 4" descr="68747470733a2f2f73332e616d617a6f6e6177732e636f6d2f776174747061642d6d656469612d736572766963652f53746f7279496d6167652f77313149345366555550303333343933312e6a7067.jpe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5654"/>
          <a:stretch/>
        </p:blipFill>
        <p:spPr>
          <a:xfrm>
            <a:off x="5004048" y="1971576"/>
            <a:ext cx="3810000" cy="40497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13520"/>
            <a:ext cx="8153400" cy="4495800"/>
          </a:xfrm>
        </p:spPr>
        <p:txBody>
          <a:bodyPr>
            <a:normAutofit/>
          </a:bodyPr>
          <a:lstStyle/>
          <a:p>
            <a:pPr marL="452438" indent="-452438" algn="just">
              <a:lnSpc>
                <a:spcPct val="150000"/>
              </a:lnSpc>
            </a:pPr>
            <a:r>
              <a:rPr lang="ru-RU" dirty="0"/>
              <a:t>Следование рекомендациями ВОЗ поможет сохранить здоровье до конца жизни</a:t>
            </a:r>
          </a:p>
          <a:p>
            <a:pPr marL="452438" indent="-452438" algn="just">
              <a:lnSpc>
                <a:spcPct val="150000"/>
              </a:lnSpc>
            </a:pPr>
            <a:r>
              <a:rPr lang="ru-RU" dirty="0"/>
              <a:t>Выполнение рекомендаций – проще, чем кажется</a:t>
            </a:r>
          </a:p>
          <a:p>
            <a:pPr marL="452438" indent="-452438" algn="just">
              <a:lnSpc>
                <a:spcPct val="150000"/>
              </a:lnSpc>
            </a:pPr>
            <a:r>
              <a:rPr lang="ru-RU" dirty="0"/>
              <a:t>Для получения подробной информации ВОЗ обеспечила свободный доступ к материалам на своем сайте: </a:t>
            </a:r>
            <a:r>
              <a:rPr lang="en-US" dirty="0">
                <a:hlinkClick r:id="rId3"/>
              </a:rPr>
              <a:t>www.who.int/ru/news-room/fact-sheets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4" name="Picture 2" descr="S:\Крикунова ЕВ\Public\Bakunina_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393" y="1700808"/>
            <a:ext cx="5233214" cy="368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517232"/>
            <a:ext cx="8001056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ОГБУЗ «Центр общественного здоровья и медицинской профилактики»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г. Томск, ул. Бакунина, 26, телефон: (3822) 65-02-16 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alibri" pitchFamily="34" charset="0"/>
                <a:cs typeface="Arial" panose="020B0604020202020204" pitchFamily="34" charset="0"/>
              </a:rPr>
              <a:t>e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latin typeface="Calibri" pitchFamily="34" charset="0"/>
                <a:cs typeface="Arial" panose="020B0604020202020204" pitchFamily="34" charset="0"/>
              </a:rPr>
              <a:t>mail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profilaktika@tomsk.gov70.ru</a:t>
            </a:r>
            <a:r>
              <a:rPr lang="en-US" b="1" dirty="0">
                <a:latin typeface="Calibri" pitchFamily="34" charset="0"/>
              </a:rPr>
              <a:t>,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  <a:cs typeface="Arial" panose="020B0604020202020204" pitchFamily="34" charset="0"/>
              </a:rPr>
              <a:t>сайт: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profilaktika.tomsk.ru</a:t>
            </a:r>
            <a:endParaRPr lang="ru-RU" b="1" dirty="0">
              <a:solidFill>
                <a:srgbClr val="005092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/>
          <a:lstStyle/>
          <a:p>
            <a:r>
              <a:rPr lang="ru-RU" dirty="0"/>
              <a:t>Что делает ВОЗ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3056" y="181352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/>
              <a:t>Всемирная организация здравоохранения является органом, направляющим и координирующим международную работу в области здравоохранения в рамках системы ООН</a:t>
            </a:r>
          </a:p>
          <a:p>
            <a:pPr algn="just"/>
            <a:r>
              <a:rPr lang="ru-RU" sz="2200" dirty="0"/>
              <a:t>Основные направления деятельности ВОЗ: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Неинфекционные заболевания (НИЗ)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Инфекционные заболевания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Обеспечение готовности, </a:t>
            </a:r>
            <a:r>
              <a:rPr lang="ru-RU" sz="2200" dirty="0" err="1"/>
              <a:t>эпиднадзор</a:t>
            </a:r>
            <a:r>
              <a:rPr lang="ru-RU" sz="2200" dirty="0"/>
              <a:t> и ответные меры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Укрепление здоровья на протяжении всей жизни 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2200" dirty="0"/>
              <a:t>Системы здравоохранения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здорового образа </a:t>
            </a:r>
            <a:br>
              <a:rPr lang="ru-RU" dirty="0"/>
            </a:br>
            <a:r>
              <a:rPr lang="ru-RU" dirty="0"/>
              <a:t>жизни по ВОЗ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4831339"/>
              </p:ext>
            </p:extLst>
          </p:nvPr>
        </p:nvGraphicFramePr>
        <p:xfrm>
          <a:off x="457200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Здоровое питание</a:t>
            </a:r>
            <a:br>
              <a:rPr lang="ru-RU" dirty="0"/>
            </a:br>
            <a:r>
              <a:rPr lang="ru-RU" sz="3600" dirty="0"/>
              <a:t>Основные факты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4688" y="6165304"/>
            <a:ext cx="6019800" cy="365125"/>
          </a:xfrm>
        </p:spPr>
        <p:txBody>
          <a:bodyPr/>
          <a:lstStyle/>
          <a:p>
            <a:pPr algn="r"/>
            <a:r>
              <a:rPr lang="en-US" i="1" dirty="0">
                <a:solidFill>
                  <a:schemeClr val="tx1"/>
                </a:solidFill>
                <a:hlinkClick r:id="rId3"/>
              </a:rPr>
              <a:t>https://www.who.int/ru/news-room/fact-sheets/detail/healthy-diet</a:t>
            </a:r>
            <a:endParaRPr lang="ru-RU" i="1" dirty="0">
              <a:solidFill>
                <a:schemeClr val="tx1"/>
              </a:solidFill>
            </a:endParaRP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ESC Guidelines on cardiovascular disease prevention in clinical practice, 2021.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80920" cy="1080120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ru-RU" sz="2000" dirty="0"/>
              <a:t>Здоровое питание обеспечивает защиту от неправильного питания во всех его формах, а также от неинфекционных заболеваний </a:t>
            </a:r>
          </a:p>
        </p:txBody>
      </p:sp>
      <p:pic>
        <p:nvPicPr>
          <p:cNvPr id="6" name="Содержимое 5" descr="scale_1200.jpe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r="11470"/>
          <a:stretch/>
        </p:blipFill>
        <p:spPr>
          <a:xfrm>
            <a:off x="4067944" y="2996951"/>
            <a:ext cx="4536504" cy="252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2780928"/>
            <a:ext cx="335902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ClrTx/>
              <a:buFont typeface="+mj-lt"/>
              <a:buAutoNum type="arabicPeriod" startAt="2"/>
            </a:pPr>
            <a:r>
              <a:rPr lang="ru-RU" sz="2000" dirty="0"/>
              <a:t>Нездоровое питание и отсутствие физической активности являются основными рисками для здоровья во всем мире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ru-RU" sz="2000" dirty="0"/>
              <a:t>Практика здорового питания формируется на ранних этапах жизни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Компоненты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83357"/>
            <a:ext cx="4680520" cy="4525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Фрукты, овощи, бобовые, орехи и цельные злаки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400 г фруктов и овощей в день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Свободные сахара – менее 10% от общей потребляемой энергии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Жиры − менее 30% от общей потребляемой энергии. Предпочтение ненасыщенным жирам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Потребление насыщенных жиров менее 10% и </a:t>
            </a:r>
            <a:r>
              <a:rPr lang="ru-RU" sz="1800" dirty="0" err="1"/>
              <a:t>трансжиров</a:t>
            </a:r>
            <a:r>
              <a:rPr lang="ru-RU" sz="1800" dirty="0"/>
              <a:t> менее 1% от общей потребляемой энергии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Потребление менее 5 г соли в день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Соль должна быть йодированной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/>
          </a:p>
        </p:txBody>
      </p:sp>
      <p:pic>
        <p:nvPicPr>
          <p:cNvPr id="5" name="Содержимое 4" descr="zdorovoe-pitanie1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4373" r="4262"/>
          <a:stretch/>
        </p:blipFill>
        <p:spPr>
          <a:xfrm>
            <a:off x="5292080" y="1838672"/>
            <a:ext cx="3689350" cy="4038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153400" cy="9906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69504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Фрукты и овощи</a:t>
            </a:r>
          </a:p>
          <a:p>
            <a:pPr marL="0" indent="0">
              <a:buNone/>
            </a:pPr>
            <a:r>
              <a:rPr lang="ru-RU" sz="2000" dirty="0"/>
              <a:t>Потребление фруктов и овощей можно улучшить:</a:t>
            </a:r>
          </a:p>
          <a:p>
            <a:endParaRPr lang="ru-RU" dirty="0"/>
          </a:p>
        </p:txBody>
      </p:sp>
      <p:pic>
        <p:nvPicPr>
          <p:cNvPr id="5" name="Содержимое 4" descr="d05d1eca1d078b7cbbbac1215c135abf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170138"/>
            <a:ext cx="4038600" cy="285115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496" y="3007493"/>
            <a:ext cx="4104456" cy="3229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всегда включать в рацион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употреблять в качестве закуски свежие фрукты и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потреблять сезонные фрукты и овощи</a:t>
            </a:r>
          </a:p>
          <a:p>
            <a:pPr lvl="1"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2000" dirty="0"/>
              <a:t>потреблять разнообразные фрукты и овощи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" y="1628800"/>
            <a:ext cx="8435280" cy="4896544"/>
          </a:xfrm>
        </p:spPr>
        <p:txBody>
          <a:bodyPr>
            <a:no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2000" b="1" dirty="0"/>
              <a:t>Жиры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Снижение потребления помогает предотвратить нездоровую прибавку веса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Риск развития НИЗ можно снизить благодаря: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сокращению потребления насыщенных жиров до менее 10% от общей потребляемой энергии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сокращению потребления транс-жиров до менее 1% от общей потребляемой энергии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замещению насыщенных жиров и транс-жиров ненасыщенными жирами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Как сократить потребление жиров: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готовить пищу на пару или варить, а не жарить и не запекать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заменять сливочное масло, свиное сало на растительные масла, богатые полиненасыщенными жирами, (подсолнечное, оливковое)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употреблять в пищу молочную продукцию со сниженным содержанием жиров, постное мясо, обрезать видимый жир с мяса</a:t>
            </a:r>
          </a:p>
          <a:p>
            <a:pPr lvl="1" algn="just">
              <a:spcBef>
                <a:spcPts val="300"/>
              </a:spcBef>
              <a:spcAft>
                <a:spcPts val="0"/>
              </a:spcAft>
            </a:pPr>
            <a:r>
              <a:rPr lang="ru-RU" sz="1600" dirty="0"/>
              <a:t>ограничивать потребление запеченных и жареных продуктов, а также заранее приготовленных закусочных и других продуктов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628800"/>
            <a:ext cx="8229600" cy="496855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/>
              <a:t>Соль, натрий и калий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Высокий уровень потребления натрия и недостаточное потребление калия способствуют повышению артериального давления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Это повышает риск развития болезней сердца и инсульта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Потребление соли можно сократить следующими путями: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ограничить количество соли и приправ с высоким содержанием натрия (например, соевого соуса, рыбного соуса и бульона), добавляемых во время приготовления еды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не ставить на стол соль и соусы с высоким содержанием натрия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ограничить потребление соленых закусок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выбирать продукты с низким содержанием натрия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Калий может смягчать негативное воздействие избыточного потребления натрия на кровяное давление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600" dirty="0"/>
              <a:t>Поступление в организм калия можно увеличить путем потребления свежих фруктов и овощей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800" dirty="0"/>
              <a:t>Рекомендации по поддержанию здорового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80920" cy="1573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sz="1800" b="1" dirty="0"/>
              <a:t>Сахара</a:t>
            </a:r>
          </a:p>
          <a:p>
            <a:pPr>
              <a:spcBef>
                <a:spcPts val="600"/>
              </a:spcBef>
            </a:pPr>
            <a:r>
              <a:rPr lang="ru-RU" sz="1800" dirty="0"/>
              <a:t>Потребление сахаров необходимо уменьшить до менее 10% от общей потребляемой энергии.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Потребление свободных сахаров повышает риск развития: </a:t>
            </a:r>
          </a:p>
          <a:p>
            <a:pPr>
              <a:spcBef>
                <a:spcPts val="600"/>
              </a:spcBef>
            </a:pPr>
            <a:endParaRPr lang="ru-RU" sz="1800" dirty="0"/>
          </a:p>
        </p:txBody>
      </p:sp>
      <p:pic>
        <p:nvPicPr>
          <p:cNvPr id="5" name="Содержимое 4" descr="sahar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693567"/>
            <a:ext cx="3635375" cy="2471737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501008"/>
            <a:ext cx="4464496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ru-RU" sz="1800" dirty="0"/>
              <a:t>кариеса зубов </a:t>
            </a:r>
          </a:p>
          <a:p>
            <a:pPr lvl="1">
              <a:buClrTx/>
            </a:pPr>
            <a:r>
              <a:rPr lang="ru-RU" sz="1800" dirty="0"/>
              <a:t>нездоровой прибавки веса </a:t>
            </a:r>
          </a:p>
          <a:p>
            <a:pPr>
              <a:buClr>
                <a:schemeClr val="accent1"/>
              </a:buClr>
              <a:buFont typeface="Calibri" panose="020F0502020204030204" pitchFamily="34" charset="0"/>
              <a:buChar char="□"/>
            </a:pPr>
            <a:r>
              <a:rPr lang="ru-RU" sz="1800" dirty="0"/>
              <a:t>Потребление сахаров можно сократить следующими путями:</a:t>
            </a:r>
          </a:p>
          <a:p>
            <a:pPr lvl="1">
              <a:buClrTx/>
            </a:pPr>
            <a:r>
              <a:rPr lang="ru-RU" sz="1800" dirty="0"/>
              <a:t>ограничить потребление пищевых продуктов и напитков с высоким содержанием сахаров</a:t>
            </a:r>
          </a:p>
          <a:p>
            <a:pPr lvl="1">
              <a:buClrTx/>
            </a:pPr>
            <a:r>
              <a:rPr lang="ru-RU" sz="1800" dirty="0"/>
              <a:t>заменять сладкие закуски на свежие фрукты и овощи</a:t>
            </a:r>
          </a:p>
          <a:p>
            <a:pPr>
              <a:buClrTx/>
            </a:pPr>
            <a:endParaRPr lang="ru-RU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2682</TotalTime>
  <Words>3460</Words>
  <Application>Microsoft Office PowerPoint</Application>
  <PresentationFormat>Экран (4:3)</PresentationFormat>
  <Paragraphs>207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Здоровый образ жизни Рекомендации ВОЗ</vt:lpstr>
      <vt:lpstr>Что делает ВОЗ</vt:lpstr>
      <vt:lpstr>Принципы здорового образа  жизни по ВОЗ</vt:lpstr>
      <vt:lpstr>Здоровое питание Основные факты</vt:lpstr>
      <vt:lpstr>Компоненты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Рекомендации по поддержанию здорового питания</vt:lpstr>
      <vt:lpstr>Физическая активность</vt:lpstr>
      <vt:lpstr>Физическая активность Основные факты</vt:lpstr>
      <vt:lpstr>Физическая активность Виды нагрузок</vt:lpstr>
      <vt:lpstr>Физическая активность Рекомендуемый уровень</vt:lpstr>
      <vt:lpstr>Физическая активность Рекомендуемый уровень</vt:lpstr>
      <vt:lpstr>Поведенческие факторы риска</vt:lpstr>
      <vt:lpstr>Заключение</vt:lpstr>
      <vt:lpstr>Благодарю за внимание!</vt:lpstr>
    </vt:vector>
  </TitlesOfParts>
  <Company>ЦМП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Рекомендации ВОЗ</dc:title>
  <dc:creator>Горохов</dc:creator>
  <cp:lastModifiedBy>Ксения Рашитовна Раткина</cp:lastModifiedBy>
  <cp:revision>54</cp:revision>
  <dcterms:created xsi:type="dcterms:W3CDTF">2021-09-06T02:30:14Z</dcterms:created>
  <dcterms:modified xsi:type="dcterms:W3CDTF">2022-03-16T09:52:31Z</dcterms:modified>
</cp:coreProperties>
</file>