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8" r:id="rId2"/>
    <p:sldId id="308" r:id="rId3"/>
    <p:sldId id="309" r:id="rId4"/>
    <p:sldId id="318" r:id="rId5"/>
    <p:sldId id="319" r:id="rId6"/>
    <p:sldId id="316" r:id="rId7"/>
    <p:sldId id="317" r:id="rId8"/>
    <p:sldId id="293" r:id="rId9"/>
    <p:sldId id="262" r:id="rId10"/>
    <p:sldId id="290" r:id="rId11"/>
    <p:sldId id="296" r:id="rId12"/>
    <p:sldId id="315" r:id="rId13"/>
    <p:sldId id="297" r:id="rId14"/>
    <p:sldId id="298" r:id="rId15"/>
    <p:sldId id="299" r:id="rId16"/>
    <p:sldId id="300" r:id="rId17"/>
    <p:sldId id="302" r:id="rId18"/>
    <p:sldId id="304" r:id="rId19"/>
    <p:sldId id="306" r:id="rId20"/>
    <p:sldId id="307" r:id="rId21"/>
    <p:sldId id="301" r:id="rId22"/>
    <p:sldId id="312" r:id="rId23"/>
    <p:sldId id="322" r:id="rId24"/>
    <p:sldId id="323" r:id="rId25"/>
    <p:sldId id="324" r:id="rId26"/>
    <p:sldId id="326" r:id="rId27"/>
    <p:sldId id="327" r:id="rId28"/>
    <p:sldId id="328" r:id="rId29"/>
    <p:sldId id="329" r:id="rId30"/>
    <p:sldId id="331" r:id="rId31"/>
    <p:sldId id="332" r:id="rId32"/>
    <p:sldId id="333" r:id="rId33"/>
    <p:sldId id="334" r:id="rId34"/>
    <p:sldId id="335" r:id="rId35"/>
    <p:sldId id="336" r:id="rId36"/>
    <p:sldId id="33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DF"/>
    <a:srgbClr val="EE672F"/>
    <a:srgbClr val="B1320F"/>
    <a:srgbClr val="E0D8A8"/>
    <a:srgbClr val="F3D8A7"/>
    <a:srgbClr val="FFDAB5"/>
    <a:srgbClr val="FFE8B5"/>
    <a:srgbClr val="FFECB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21" autoAdjust="0"/>
    <p:restoredTop sz="62166" autoAdjust="0"/>
  </p:normalViewPr>
  <p:slideViewPr>
    <p:cSldViewPr snapToGrid="0">
      <p:cViewPr>
        <p:scale>
          <a:sx n="50" d="100"/>
          <a:sy n="50" d="100"/>
        </p:scale>
        <p:origin x="2059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05594395637298"/>
          <c:y val="0.14710347678090904"/>
          <c:w val="0.60144451880223837"/>
          <c:h val="0.852896523219092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Факторы, определяющие здоровье человека</c:v>
                </c:pt>
              </c:strCache>
            </c:strRef>
          </c:tx>
          <c:explosion val="25"/>
          <c:dPt>
            <c:idx val="0"/>
            <c:bubble3D val="0"/>
            <c:explosion val="28"/>
            <c:extLst>
              <c:ext xmlns:c16="http://schemas.microsoft.com/office/drawing/2014/chart" uri="{C3380CC4-5D6E-409C-BE32-E72D297353CC}">
                <c16:uniqueId val="{00000000-AD65-4BBC-AB6B-7BD7536C3433}"/>
              </c:ext>
            </c:extLst>
          </c:dPt>
          <c:cat>
            <c:strRef>
              <c:f>Лист1!$A$2:$A$5</c:f>
              <c:strCache>
                <c:ptCount val="4"/>
                <c:pt idx="0">
                  <c:v>здравоохранение</c:v>
                </c:pt>
                <c:pt idx="1">
                  <c:v>экологические факторы</c:v>
                </c:pt>
                <c:pt idx="2">
                  <c:v>наследственность</c:v>
                </c:pt>
                <c:pt idx="3">
                  <c:v>образ жизни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20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9C-449D-9462-42DF58AF6A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1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0.66777</cdr:x>
      <cdr:y>0.62538</cdr:y>
    </cdr:from>
    <cdr:to>
      <cdr:x>0.9372</cdr:x>
      <cdr:y>0.77886</cdr:y>
    </cdr:to>
    <cdr:sp macro="" textlink="">
      <cdr:nvSpPr>
        <cdr:cNvPr id="2" name="Кольцо 1"/>
        <cdr:cNvSpPr/>
      </cdr:nvSpPr>
      <cdr:spPr>
        <a:xfrm xmlns:a="http://schemas.openxmlformats.org/drawingml/2006/main">
          <a:off x="5863756" y="3134957"/>
          <a:ext cx="2365903" cy="769379"/>
        </a:xfrm>
        <a:prstGeom xmlns:a="http://schemas.openxmlformats.org/drawingml/2006/main" prst="donut">
          <a:avLst>
            <a:gd name="adj" fmla="val 9246"/>
          </a:avLst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0.2393</cdr:x>
      <cdr:y>0.51811</cdr:y>
    </cdr:from>
    <cdr:to>
      <cdr:x>0.36347</cdr:x>
      <cdr:y>0.6034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017944" y="2597228"/>
          <a:ext cx="1047101" cy="4275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3200" b="1" dirty="0" smtClean="0">
              <a:solidFill>
                <a:srgbClr val="C00000"/>
              </a:solidFill>
            </a:rPr>
            <a:t>50%</a:t>
          </a:r>
          <a:endParaRPr lang="ru-RU" sz="32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0.49828</cdr:x>
      <cdr:y>0.74738</cdr:y>
    </cdr:from>
    <cdr:to>
      <cdr:x>0.62245</cdr:x>
      <cdr:y>0.83267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201885" y="3746546"/>
          <a:ext cx="1047101" cy="4275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tx1"/>
              </a:solidFill>
            </a:rPr>
            <a:t>20%</a:t>
          </a:r>
          <a:endParaRPr lang="ru-RU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0.55898</cdr:x>
      <cdr:y>0.45206</cdr:y>
    </cdr:from>
    <cdr:to>
      <cdr:x>0.68315</cdr:x>
      <cdr:y>0.53735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713754" y="2266109"/>
          <a:ext cx="1047101" cy="4275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tx1"/>
              </a:solidFill>
            </a:rPr>
            <a:t>19%</a:t>
          </a:r>
          <a:endParaRPr lang="ru-RU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0.47158</cdr:x>
      <cdr:y>0.19019</cdr:y>
    </cdr:from>
    <cdr:to>
      <cdr:x>0.59575</cdr:x>
      <cdr:y>0.27548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976740" y="953386"/>
          <a:ext cx="1047102" cy="4275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1"/>
              </a:solidFill>
            </a:rPr>
            <a:t>11 %</a:t>
          </a:r>
          <a:endParaRPr lang="ru-RU" sz="24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3FADD-4B1F-4B1F-8DEA-957A2AF60DE2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E8EB7-0444-4DD3-A200-47FAA6F31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198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baseline="0" dirty="0" smtClean="0">
                <a:latin typeface="Arial" charset="0"/>
              </a:rPr>
              <a:t>Здравствуйте!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baseline="0" dirty="0" smtClean="0">
                <a:latin typeface="Arial" charset="0"/>
              </a:rPr>
              <a:t>Сегодня мы  с Вами поговорим о том, как проводить консультирование населения по вопросам питания и физической активности в простой и доступной форме.</a:t>
            </a:r>
            <a:endParaRPr lang="ru-RU" altLang="ru-RU" dirty="0" smtClean="0">
              <a:latin typeface="Arial" charset="0"/>
            </a:endParaRP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C5416CF-72C3-41A4-9475-27CF67DEFDC0}" type="slidenum">
              <a:rPr lang="ru-RU" altLang="ru-RU" smtClean="0">
                <a:latin typeface="Calibri" pitchFamily="34" charset="0"/>
              </a:rPr>
              <a:pPr/>
              <a:t>1</a:t>
            </a:fld>
            <a:endParaRPr lang="ru-RU" altLang="ru-R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476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того, чтобы правильно питаться, необходимо</a:t>
            </a:r>
            <a:r>
              <a:rPr lang="ru-RU" baseline="0" dirty="0" smtClean="0"/>
              <a:t> ежедневно употреблять </a:t>
            </a:r>
            <a:r>
              <a:rPr lang="ru-RU" dirty="0" smtClean="0"/>
              <a:t>«Идеальную</a:t>
            </a:r>
            <a:r>
              <a:rPr lang="ru-RU" baseline="0" dirty="0" smtClean="0"/>
              <a:t> тарелку» – то есть это обед или ужин с определенными продуктами питания.</a:t>
            </a:r>
            <a:endParaRPr lang="ru-RU" dirty="0" smtClean="0"/>
          </a:p>
          <a:p>
            <a:r>
              <a:rPr lang="ru-RU" dirty="0" smtClean="0"/>
              <a:t>ВОЗ  рекомендует такую идеальную</a:t>
            </a:r>
            <a:r>
              <a:rPr lang="ru-RU" baseline="0" dirty="0" smtClean="0"/>
              <a:t> тарелку правильного питания -1</a:t>
            </a:r>
            <a:r>
              <a:rPr lang="en-US" baseline="0" dirty="0" smtClean="0"/>
              <a:t>/</a:t>
            </a:r>
            <a:r>
              <a:rPr lang="ru-RU" baseline="0" dirty="0" smtClean="0"/>
              <a:t>2 овощи, ¼ белки и ¼ длинные углеводы.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То есть  предполагается употреблять  - половина овощей,  например запеченное брокколи, ¼ мясо (кусочек индейки 150-200 </a:t>
            </a:r>
            <a:r>
              <a:rPr lang="ru-RU" baseline="0" dirty="0" err="1" smtClean="0"/>
              <a:t>гр</a:t>
            </a:r>
            <a:r>
              <a:rPr lang="ru-RU" baseline="0" dirty="0" smtClean="0"/>
              <a:t>) или минтай (или любой другой вид рыбы), на оставшуюся часть приходится гречка или кусочек хлеба, т.е. полезные углеводы, зерновые. Хотя эксперты допускают возможность эту ¼ убирать.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8EB7-0444-4DD3-A200-47FAA6F31DC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03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</a:t>
            </a:r>
            <a:r>
              <a:rPr lang="ru-RU" baseline="0" dirty="0" smtClean="0"/>
              <a:t> сегодняшний день научную доказательность в плане здорового питания и  профилактики </a:t>
            </a:r>
            <a:r>
              <a:rPr lang="ru-RU" baseline="0" dirty="0" err="1" smtClean="0"/>
              <a:t>сердечно-сосудистых</a:t>
            </a:r>
            <a:r>
              <a:rPr lang="ru-RU" baseline="0" dirty="0" smtClean="0"/>
              <a:t> заболеваний показала средиземноморская диета, которая включает:</a:t>
            </a:r>
          </a:p>
          <a:p>
            <a:endParaRPr lang="ru-RU" baseline="0" dirty="0" smtClean="0"/>
          </a:p>
          <a:p>
            <a:pPr algn="just" eaLnBrk="0" hangingPunct="0">
              <a:buFont typeface="Arial" pitchFamily="34" charset="0"/>
              <a:buChar char="•"/>
              <a:defRPr/>
            </a:pPr>
            <a:r>
              <a:rPr lang="ru-RU" b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Избегание </a:t>
            </a:r>
            <a:r>
              <a:rPr lang="ru-RU" b="0" dirty="0" smtClean="0">
                <a:latin typeface="+mn-lt"/>
              </a:rPr>
              <a:t>употребления таких продуктов  как </a:t>
            </a:r>
            <a:r>
              <a:rPr lang="ru-RU" b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«красное» животное мясо, в пользу рыбы, морепродуктов, курицы и макаронных изделий;</a:t>
            </a:r>
          </a:p>
          <a:p>
            <a:pPr algn="just" eaLnBrk="0" hangingPunct="0">
              <a:buFont typeface="Arial" pitchFamily="34" charset="0"/>
              <a:buChar char="•"/>
              <a:defRPr/>
            </a:pPr>
            <a:r>
              <a:rPr lang="ru-RU" b="0" dirty="0" smtClean="0">
                <a:latin typeface="+mn-lt"/>
              </a:rPr>
              <a:t>Предпочтение именно растительным маслам (оливковое, подсолнечное масло);</a:t>
            </a:r>
          </a:p>
          <a:p>
            <a:pPr algn="just" eaLnBrk="0" hangingPunct="0">
              <a:buFont typeface="Arial" pitchFamily="34" charset="0"/>
              <a:buChar char="•"/>
              <a:defRPr/>
            </a:pPr>
            <a:r>
              <a:rPr lang="ru-RU" b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Употребление порядка 5 порций фруктов</a:t>
            </a:r>
            <a:r>
              <a:rPr lang="ru-RU" b="0" dirty="0" smtClean="0">
                <a:latin typeface="+mn-lt"/>
              </a:rPr>
              <a:t> и </a:t>
            </a:r>
            <a:r>
              <a:rPr lang="ru-RU" b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овощей в день</a:t>
            </a:r>
            <a:r>
              <a:rPr lang="ru-RU" b="0" dirty="0" smtClean="0">
                <a:latin typeface="+mn-lt"/>
              </a:rPr>
              <a:t>, а также блюда с максимальным сохранением растительных волокон как целыми, так и в составе салатов;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8EB7-0444-4DD3-A200-47FAA6F31DC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567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0" hangingPunct="0">
              <a:buFont typeface="Arial" pitchFamily="34" charset="0"/>
              <a:buChar char="•"/>
              <a:defRPr/>
            </a:pPr>
            <a:r>
              <a:rPr lang="ru-RU" b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Сокращение употребления сладостей в пользу фруктов;</a:t>
            </a:r>
          </a:p>
          <a:p>
            <a:pPr algn="just" eaLnBrk="0" hangingPunct="0">
              <a:buFont typeface="Arial" pitchFamily="34" charset="0"/>
              <a:buChar char="•"/>
              <a:defRPr/>
            </a:pPr>
            <a:r>
              <a:rPr lang="ru-RU" b="0" dirty="0" smtClean="0">
                <a:latin typeface="+mn-lt"/>
              </a:rPr>
              <a:t>Употребление не менее </a:t>
            </a:r>
            <a:r>
              <a:rPr lang="ru-RU" b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1 раза в неделю </a:t>
            </a:r>
            <a:r>
              <a:rPr lang="ru-RU" b="0" dirty="0" smtClean="0">
                <a:latin typeface="+mn-lt"/>
              </a:rPr>
              <a:t>блюда из </a:t>
            </a:r>
            <a:r>
              <a:rPr lang="ru-RU" b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жирной рыбы </a:t>
            </a:r>
            <a:r>
              <a:rPr lang="ru-RU" b="0" dirty="0" smtClean="0">
                <a:latin typeface="+mn-lt"/>
              </a:rPr>
              <a:t>для покрытия потребности в  омега-3;</a:t>
            </a:r>
          </a:p>
          <a:p>
            <a:pPr algn="just" eaLnBrk="0" hangingPunct="0">
              <a:buFont typeface="Arial" pitchFamily="34" charset="0"/>
              <a:buChar char="•"/>
              <a:defRPr/>
            </a:pPr>
            <a:r>
              <a:rPr lang="ru-RU" b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использование блюд с большим количеством соли;</a:t>
            </a:r>
          </a:p>
          <a:p>
            <a:pPr algn="just" eaLnBrk="0" hangingPunct="0">
              <a:buFont typeface="Arial" pitchFamily="34" charset="0"/>
              <a:buChar char="•"/>
              <a:defRPr/>
            </a:pPr>
            <a:r>
              <a:rPr lang="ru-RU" b="0" dirty="0" smtClean="0">
                <a:latin typeface="+mn-lt"/>
              </a:rPr>
              <a:t>Диета сочетается с активным образом жизни.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8EB7-0444-4DD3-A200-47FAA6F31DC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357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Давайт</a:t>
            </a:r>
            <a:r>
              <a:rPr lang="ru-RU" baseline="0" dirty="0" smtClean="0"/>
              <a:t>е рассмотрим, что такое здоровое питание по данным ВОЗ.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8EB7-0444-4DD3-A200-47FAA6F31DC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058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base" latinLnBrk="0"/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Насыщенные жиры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(насыщенные кислоты) просты по строению.</a:t>
            </a:r>
          </a:p>
          <a:p>
            <a:pPr fontAlgn="base" latinLnBrk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Насыщенные жиры в избыточном количестве могут увеличивать общий уровень холестерина за счет одновременного увеличения как «плохого», так и «хорошего» холестерина, поэтому важно соблюдать меру в их употреблении, но отказываться от них полностью нельзя.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правило, эти жиры твердые при комнатной температуре (сало, масло), </a:t>
            </a:r>
          </a:p>
          <a:p>
            <a:pPr fontAlgn="base" latinLnBrk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Пример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насыщенных жиров – пальмовое масло,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кокосовое,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маргарин, сливочное масло.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0"/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Ненасыщенные жиры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более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сложны в строении. </a:t>
            </a:r>
          </a:p>
          <a:p>
            <a:pPr fontAlgn="base" latinLnBrk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Ненасыщенные жиры имеют низкую температуру плавления. В организме они усваиваются гораздо легче, чем насыщенные, и выполняют больше важных функций.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Пример ненасыщенных жиров – растительное масло, подсолнечное мало и т.п.</a:t>
            </a:r>
          </a:p>
          <a:p>
            <a:pPr fontAlgn="base" latinLnBrk="0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Мононенасыщенные жиры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увеличивают уровень «хорошего» холестерина, а также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содержат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Омега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жирные кислоты (олеиновая кислота). Олеиновая кислота отвечает за проницаемость мембран клеток, которая снижается при её недостатке, следовательно, нарушается и обмен веществ. Олеиновой кислотой богато, например, оливковое масло.</a:t>
            </a:r>
          </a:p>
          <a:p>
            <a:pPr fontAlgn="base" latinLnBrk="0"/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Полиненасыщенные жиры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содержат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Омега-3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Омега-6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жирные кислоты.</a:t>
            </a:r>
          </a:p>
          <a:p>
            <a:pPr fontAlgn="base" latinLnBrk="0"/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8EB7-0444-4DD3-A200-47FAA6F31DC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143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Поговорим о том, как сократить</a:t>
            </a:r>
            <a:r>
              <a:rPr lang="ru-RU" baseline="0" dirty="0" smtClean="0"/>
              <a:t> поступление в организм соли </a:t>
            </a:r>
            <a:endParaRPr lang="ru-RU" dirty="0" smtClean="0"/>
          </a:p>
          <a:p>
            <a:r>
              <a:rPr lang="ru-RU" dirty="0" smtClean="0"/>
              <a:t>Далее</a:t>
            </a:r>
            <a:r>
              <a:rPr lang="ru-RU" baseline="0" dirty="0" smtClean="0"/>
              <a:t> и</a:t>
            </a:r>
            <a:r>
              <a:rPr lang="ru-RU" dirty="0" smtClean="0"/>
              <a:t>нформация</a:t>
            </a:r>
            <a:r>
              <a:rPr lang="ru-RU" baseline="0" dirty="0" smtClean="0"/>
              <a:t> представлена на слайде.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8EB7-0444-4DD3-A200-47FAA6F31DC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51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Поговорим о том, как сократить</a:t>
            </a:r>
            <a:r>
              <a:rPr lang="ru-RU" baseline="0" dirty="0" smtClean="0"/>
              <a:t> поступление в организм сахара. </a:t>
            </a:r>
            <a:r>
              <a:rPr lang="ru-RU" dirty="0" smtClean="0"/>
              <a:t>Информация</a:t>
            </a:r>
            <a:r>
              <a:rPr lang="ru-RU" baseline="0" dirty="0" smtClean="0"/>
              <a:t> представлена на слайде.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8EB7-0444-4DD3-A200-47FAA6F31DC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025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 возрастом</a:t>
            </a:r>
            <a:r>
              <a:rPr lang="ru-RU" baseline="0" dirty="0" smtClean="0"/>
              <a:t> потребность в количестве калорий снижается до 75-85% от потребности среднего возраста. Далее информация представлена на слайде.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8EB7-0444-4DD3-A200-47FAA6F31DC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046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профилактики и лечения </a:t>
            </a:r>
            <a:r>
              <a:rPr lang="ru-RU" baseline="0" dirty="0" err="1" smtClean="0"/>
              <a:t>остеопороза</a:t>
            </a:r>
            <a:r>
              <a:rPr lang="ru-RU" baseline="0" dirty="0" smtClean="0"/>
              <a:t> (заболевания, при котором снижается прочность костей), рекомендовано принимать кальций 1000 мг вечером.</a:t>
            </a:r>
          </a:p>
          <a:p>
            <a:endParaRPr lang="ru-RU" baseline="0" dirty="0" smtClean="0"/>
          </a:p>
          <a:p>
            <a:r>
              <a:rPr lang="ru-RU" baseline="0" dirty="0" smtClean="0"/>
              <a:t> Витамин Д - в зависимости от его уровня в крови, или при отсутствии данных, принимать утром по 4-6 капель.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Магний необходимо принимать  для нервной системы и </a:t>
            </a:r>
            <a:r>
              <a:rPr lang="ru-RU" baseline="0" dirty="0" err="1" smtClean="0"/>
              <a:t>детоксикации</a:t>
            </a:r>
            <a:r>
              <a:rPr lang="ru-RU" baseline="0" dirty="0" smtClean="0"/>
              <a:t> (очищения организма) – в 18.00.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Так как РФ находится в зоне йод-дефицита, рекомендован также ежедневный  прием йода утром после завтрака.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8EB7-0444-4DD3-A200-47FAA6F31DC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895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Всегда слушатели любят вопрос о том, какое масло лучше для жарки,</a:t>
            </a:r>
            <a:r>
              <a:rPr lang="ru-RU" baseline="0" dirty="0" smtClean="0"/>
              <a:t> а какое в салаты и как вообще его правильно выбрать.</a:t>
            </a:r>
          </a:p>
          <a:p>
            <a:r>
              <a:rPr lang="ru-RU" baseline="0" dirty="0" smtClean="0"/>
              <a:t>Итак, прежде чем купить масло, смотрим:</a:t>
            </a:r>
          </a:p>
          <a:p>
            <a:endParaRPr lang="ru-RU" baseline="0" dirty="0" smtClean="0"/>
          </a:p>
          <a:p>
            <a:r>
              <a:rPr lang="ru-RU" baseline="0" dirty="0" smtClean="0"/>
              <a:t>1. Рафинированное масло или нет – так на рафинированном масле можно жарить.</a:t>
            </a:r>
          </a:p>
          <a:p>
            <a:r>
              <a:rPr lang="ru-RU" baseline="0" dirty="0" smtClean="0"/>
              <a:t>2. Масло должно иметь хороший срок годности.</a:t>
            </a:r>
          </a:p>
          <a:p>
            <a:r>
              <a:rPr lang="ru-RU" baseline="0" dirty="0" smtClean="0"/>
              <a:t>3. Масло должно иметь специальные пометки – </a:t>
            </a:r>
            <a:r>
              <a:rPr lang="en-US" baseline="0" dirty="0" smtClean="0"/>
              <a:t>DOP</a:t>
            </a:r>
            <a:r>
              <a:rPr lang="ru-RU" baseline="0" dirty="0" smtClean="0"/>
              <a:t>, это значит произведено по технологии.</a:t>
            </a:r>
          </a:p>
          <a:p>
            <a:r>
              <a:rPr lang="ru-RU" baseline="0" dirty="0" smtClean="0"/>
              <a:t>4. Кислотность масла  должна колебаться от 0,8- до 1 – тогда оно будет хорошо перевариваться в организме.</a:t>
            </a:r>
          </a:p>
          <a:p>
            <a:r>
              <a:rPr lang="ru-RU" baseline="0" dirty="0" smtClean="0"/>
              <a:t>5. Масло должно  продаваться в темном стекле, а дома его нужно хранить в прохладном и темном месте.</a:t>
            </a:r>
          </a:p>
          <a:p>
            <a:r>
              <a:rPr lang="ru-RU" baseline="0" dirty="0" smtClean="0"/>
              <a:t>6. Однако, все же рекомендовано жарить на тугоплавких маслах.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7. </a:t>
            </a:r>
            <a:r>
              <a:rPr lang="ru-RU" dirty="0" smtClean="0"/>
              <a:t>При покупке масла следует обратить внимание</a:t>
            </a:r>
            <a:r>
              <a:rPr lang="ru-RU" baseline="0" dirty="0" smtClean="0"/>
              <a:t> на то, что </a:t>
            </a:r>
            <a:r>
              <a:rPr lang="ru-RU" dirty="0" smtClean="0"/>
              <a:t>оно в идеале должно находится в первой половине своего срока годности.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8EB7-0444-4DD3-A200-47FAA6F31DC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455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начала, давайте поговорим</a:t>
            </a:r>
            <a:r>
              <a:rPr lang="ru-RU" baseline="0" dirty="0" smtClean="0"/>
              <a:t> о том, что такое правильное питание и  как оно  влияет на здоровье человека.</a:t>
            </a:r>
          </a:p>
          <a:p>
            <a:endParaRPr lang="ru-RU" dirty="0" smtClean="0"/>
          </a:p>
          <a:p>
            <a:r>
              <a:rPr lang="ru-RU" dirty="0" smtClean="0"/>
              <a:t>Итак, по мнению Всемирной</a:t>
            </a:r>
            <a:r>
              <a:rPr lang="ru-RU" baseline="0" dirty="0" smtClean="0"/>
              <a:t> организации здравоохранения, именно </a:t>
            </a:r>
            <a:r>
              <a:rPr lang="ru-RU" dirty="0" smtClean="0"/>
              <a:t>образ жизни на 50% определяет</a:t>
            </a:r>
            <a:r>
              <a:rPr lang="ru-RU" baseline="0" dirty="0" smtClean="0"/>
              <a:t> здоровье человека.</a:t>
            </a:r>
          </a:p>
          <a:p>
            <a:r>
              <a:rPr lang="ru-RU" baseline="0" dirty="0" smtClean="0"/>
              <a:t>11% - здравоохранение.</a:t>
            </a:r>
          </a:p>
          <a:p>
            <a:r>
              <a:rPr lang="ru-RU" baseline="0" dirty="0" smtClean="0"/>
              <a:t>19% - экологические факторы.</a:t>
            </a:r>
          </a:p>
          <a:p>
            <a:r>
              <a:rPr lang="ru-RU" baseline="0" dirty="0" smtClean="0"/>
              <a:t>20% - наследственность.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8EB7-0444-4DD3-A200-47FAA6F31DC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530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Важный вопрос касается потребления достаточного</a:t>
            </a:r>
            <a:r>
              <a:rPr lang="ru-RU" baseline="0" dirty="0" smtClean="0"/>
              <a:t> количество воды, для каждого можно подсчитать норму, которая представлена на слайде.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8EB7-0444-4DD3-A200-47FAA6F31DC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8393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Поговорим</a:t>
            </a:r>
            <a:r>
              <a:rPr lang="ru-RU" baseline="0" dirty="0" smtClean="0"/>
              <a:t> о принципах питания здоровых пожилых и старых людей. </a:t>
            </a:r>
            <a:r>
              <a:rPr lang="ru-RU" dirty="0" smtClean="0"/>
              <a:t>Информация</a:t>
            </a:r>
            <a:r>
              <a:rPr lang="ru-RU" baseline="0" dirty="0" smtClean="0"/>
              <a:t> представлена на слайде.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8EB7-0444-4DD3-A200-47FAA6F31DC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362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Информация</a:t>
            </a:r>
            <a:r>
              <a:rPr lang="ru-RU" baseline="0" dirty="0" smtClean="0"/>
              <a:t> представлена на слайде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8EB7-0444-4DD3-A200-47FAA6F31DC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908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Сейчас давайте</a:t>
            </a:r>
            <a:r>
              <a:rPr lang="ru-RU" baseline="0" dirty="0" smtClean="0"/>
              <a:t> поговорим о консультировании пациентов по вопросам питания.</a:t>
            </a:r>
          </a:p>
          <a:p>
            <a:endParaRPr lang="ru-RU" baseline="0" dirty="0" smtClean="0"/>
          </a:p>
          <a:p>
            <a:r>
              <a:rPr lang="ru-RU" dirty="0" smtClean="0"/>
              <a:t>Этапы консультирования по</a:t>
            </a:r>
            <a:r>
              <a:rPr lang="ru-RU" baseline="0" dirty="0" smtClean="0"/>
              <a:t> вопросам питания пациентов включают в себя несколько этапов:</a:t>
            </a:r>
          </a:p>
          <a:p>
            <a:endParaRPr lang="ru-RU" baseline="0" dirty="0" smtClean="0"/>
          </a:p>
          <a:p>
            <a:pPr marL="228600" indent="-228600">
              <a:buAutoNum type="arabicPeriod"/>
            </a:pPr>
            <a:r>
              <a:rPr lang="ru-RU" b="1" baseline="0" dirty="0" smtClean="0"/>
              <a:t>Проведение осмотра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осмотре тела обращают внимание на степень выраженности подкожной жировой клетчатки и на равномерность ее распределения. Ориентировочно судить об упитанности можно также по толщине кожной складки живота, образованной захватом кожи между большим и указательным пальцами. В норме толщина кожной складки у реберной дуги по срединно-ключичной линии составляет 1-2 см, у пупка — 2-3 см.</a:t>
            </a:r>
          </a:p>
          <a:p>
            <a:pPr marL="228600" indent="-228600">
              <a:buAutoNum type="arabicPeriod"/>
            </a:pPr>
            <a:endParaRPr lang="ru-RU" baseline="0" dirty="0" smtClean="0"/>
          </a:p>
          <a:p>
            <a:pPr marL="228600" indent="-228600">
              <a:buNone/>
            </a:pPr>
            <a:r>
              <a:rPr lang="ru-RU" b="1" baseline="0" dirty="0" smtClean="0"/>
              <a:t>2. Анамнез</a:t>
            </a:r>
          </a:p>
          <a:p>
            <a:pPr marL="228600" indent="-228600">
              <a:buAutoNum type="arabicPeriod"/>
            </a:pPr>
            <a:endParaRPr lang="ru-RU" baseline="0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 время сбора анамнеза нужно оценить состояние психики больного, установить с ним продуктивный контакт.</a:t>
            </a:r>
            <a:endParaRPr lang="ru-RU" baseline="0" dirty="0" smtClean="0"/>
          </a:p>
          <a:p>
            <a:pPr marL="228600" indent="-228600">
              <a:buAutoNum type="arabicPeriod"/>
            </a:pPr>
            <a:endParaRPr lang="ru-RU" baseline="0" dirty="0" smtClean="0"/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Анамнез болезни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Начало заболевания, динамика симптомов с момента начала заболевания до момента обращения, с какими факторами пациент связывает данное заболевание, какие исследования и какое лечение проводилось и каковы результаты и т. п.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Анамнез жизни (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новолат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Anamnesis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vitae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Перенесённые ранее заболевания, существующая хроническая патология со стороны различных органов и систем органов, операции, травмы и т. п. Также изучаются условия жизни пациента.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Акушерский анамнез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Были ли ранее беременности, как протекали, каков их исход.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Гинекологический анамнез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Перенесённые гинекологические заболевания и операции на женских половых органах, менструальный цикл, его особенности, периодичность, болезненность и т. п.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женщин репродуктивного возраста с ожирением менструальный цикл, как правило, нерегулярный.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гинекологической эндокринологии почти нет ни одного синдрома, который бы не сопровождался ожирением.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Нейроэндокринный синдром периода полового созревания, или так называемый юношеский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базофилизм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Синдром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поликистозных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яичников (СПКЯ) — у многих пациенток сопровождается повышением массы тела или обменными нарушениями.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Послеродовой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нейрообменно-эндокринный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синдром - одним из симптомов является прибавка массы тела, как правило, очень значительная.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Развивающийся в климактерии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постменопаузальный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метаболический синдром.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Таким образом, большинство нарушений функции эндокринной системы с периода полового созревания до менопаузы тесно связаны с ожирением.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Семейный анамнез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Наличие подобных симптомов у кровных родственников, наследственные заболевания и т. п. </a:t>
            </a:r>
          </a:p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Аллергологический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анамнез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Аллергические реакции, в том числе на лекарственные средства, вакцины, пищевые продукты, растения и т. п. Характер проявлений при развитии аллергии.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Анамнез характера питания больного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Сбор сведений о характере съеденной пищи, частоте её употребления и режиме питания на протяжении определённого промежутка времени (обычно 2—5 дней). Подобные сведения позволяют врачу сформировать простые рекомендации, связанные с питанием.</a:t>
            </a:r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E8D6E-556C-4EAE-966A-CE796D717B5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2047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Тщательный анализ образа жизни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определение причины обращения (неудачи по снижению веса в прошлом, ухудшение здоровья, косметологические процедуры, неудовлетворенность весом, сопутствующие заболевания).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Проведение оценки питания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(проводится в форме компьютерного тестирования и представляет собой определение нутриентов в обычном рационе пациента).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Проведение необходимых лабораторно-инструментальных обследований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 измерение роста, взвешивание, измерение объемов талии, бедер;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 определение сахара крови, гемоглобина, мочевой кислоты, холестерина и т. д., УЗИ органов брюшной полости, малого таза, щитовидной железы,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биоимпедансометрия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(исследование состава тела, определение индекса массы тела [ИМТ], определение основного обмена).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Рекомендации по тому или иному рациону питания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(построение сбалансированного питания, изменение пищевого поведения).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Диагностика и лечение заболеваний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ассоциированных с ожирением и избыточным весом.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E8D6E-556C-4EAE-966A-CE796D717B5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3973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8. </a:t>
            </a:r>
            <a:r>
              <a:rPr lang="ru-RU" b="1" dirty="0" smtClean="0"/>
              <a:t>Выявление причины избыточного веса.</a:t>
            </a:r>
          </a:p>
          <a:p>
            <a:pPr lvl="0">
              <a:buNone/>
            </a:pPr>
            <a:r>
              <a:rPr lang="ru-RU" dirty="0" smtClean="0"/>
              <a:t>9. </a:t>
            </a:r>
            <a:r>
              <a:rPr lang="ru-RU" b="1" dirty="0" smtClean="0"/>
              <a:t>Составление эффективной программы похудения</a:t>
            </a:r>
            <a:r>
              <a:rPr lang="ru-RU" dirty="0" smtClean="0"/>
              <a:t>.</a:t>
            </a:r>
          </a:p>
          <a:p>
            <a:pPr lvl="0">
              <a:buNone/>
            </a:pPr>
            <a:r>
              <a:rPr lang="ru-RU" dirty="0" smtClean="0"/>
              <a:t>10</a:t>
            </a:r>
            <a:r>
              <a:rPr lang="ru-RU" b="1" dirty="0" smtClean="0"/>
              <a:t>. Обязательное ведение дневника питания. </a:t>
            </a:r>
          </a:p>
          <a:p>
            <a:pPr lvl="0">
              <a:buNone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дневнике отражается: время приема пищи, состав блюд, количество в удобном для пациента измерении (граммы, ложки, ладони и т.д.), отмечается причина приема пищи (чувство голода, грусть, одиночество, ел за компанию)  + питьевой режим (количество выпитых жидкостей, включая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кофе,чай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сладкие напитки и др.).Так же в дневнике должны быть отмечены все перекусы, снятия проб с пищи во время приготовления и так далее. Так же пациенту с собой можно дать тест на определения типа пищевого поведения (DEBQ-голландский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опросник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пищевого поведения) для оценки во время повторной консультации.</a:t>
            </a:r>
            <a:r>
              <a:rPr lang="ru-RU" dirty="0" smtClean="0"/>
              <a:t>.</a:t>
            </a:r>
          </a:p>
          <a:p>
            <a:pPr lvl="0">
              <a:buNone/>
            </a:pPr>
            <a:r>
              <a:rPr lang="ru-RU" dirty="0" smtClean="0"/>
              <a:t>11. </a:t>
            </a:r>
            <a:r>
              <a:rPr lang="ru-RU" b="1" dirty="0" smtClean="0"/>
              <a:t>Сохранение достигнутого результата.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E8D6E-556C-4EAE-966A-CE796D717B54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4035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Работая с пациентом по вопросам питания, специалисту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необходимо сконцентрироваться на четырех направлениях: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None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понять причины неправильного пищевого поведения (нарушение обмена веществ, малоподвижный образ жизни, избыточное питание);</a:t>
            </a:r>
          </a:p>
          <a:p>
            <a:pPr>
              <a:buFontTx/>
              <a:buNone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снять психологическую зависимость от еды (индивидуальные рекомендации по снижению массы тела с учетом образа жизни, привычек, пищевых пристрастий; определение перечня продуктов, блюд, разгрузочных дней, выявление сопутствующих заболеваний и коррекция имеющихся нарушений);</a:t>
            </a:r>
            <a:endParaRPr lang="ru-RU" dirty="0" smtClean="0"/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проработать сложности при формировании правильного пищевого поведения;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оказать помощь в сохранении достигнутых результатов (индивидуальный подход; самоконтроль; навыки правильного питания; действовать по принципу «худеть, чтобы быть здоровым»).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pPr lvl="0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E8D6E-556C-4EAE-966A-CE796D717B5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648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слайде представлены общие рекомендации дл</a:t>
            </a:r>
            <a:r>
              <a:rPr lang="ru-RU" baseline="0" dirty="0" smtClean="0"/>
              <a:t>я пациентов по снижению веса, похудения с пользой для здоровья.</a:t>
            </a:r>
          </a:p>
          <a:p>
            <a:endParaRPr lang="ru-RU" baseline="0" dirty="0" smtClean="0"/>
          </a:p>
          <a:p>
            <a:pPr marL="342900" lvl="0" indent="-342900">
              <a:lnSpc>
                <a:spcPct val="100000"/>
              </a:lnSpc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Питайтесь 3 раза в день.</a:t>
            </a:r>
          </a:p>
          <a:p>
            <a:pPr marL="342900" lvl="0" indent="-342900">
              <a:lnSpc>
                <a:spcPct val="100000"/>
              </a:lnSpc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Ешьте медленно, тщательно пережевывая пищу. Сигналы о насыщении организма поступают в головной мозг только через 20-30 мин. после начала приема пищи.</a:t>
            </a:r>
          </a:p>
          <a:p>
            <a:pPr marL="342900" lvl="0" indent="-342900">
              <a:lnSpc>
                <a:spcPct val="100000"/>
              </a:lnSpc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Исключите потребление алкогольных напитков – они высококалорийны и способствуют повышению аппетита.</a:t>
            </a:r>
          </a:p>
          <a:p>
            <a:pPr marL="342900" lvl="0" indent="-342900">
              <a:lnSpc>
                <a:spcPct val="100000"/>
              </a:lnSpc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Потребляйте достаточно воды (30 мл на кг веса), но не увлекайтесь потреблением большого количества жидкости﻿ – вода, хоть и не содержит калорий, но может провоцировать отеки, а при ожирении такая возможность возрастает.</a:t>
            </a:r>
          </a:p>
          <a:p>
            <a:pPr marL="342900" lvl="0" indent="-342900">
              <a:lnSpc>
                <a:spcPct val="100000"/>
              </a:lnSpc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Помните, что редкие, но обильные приемы пищи, особенно на ночь, работают на ожирение.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8EB7-0444-4DD3-A200-47FAA6F31DC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3360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ts val="7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Не ешьте за компанию, когда вы не голодны.</a:t>
            </a:r>
          </a:p>
          <a:p>
            <a:pPr marL="342900" lvl="0" indent="-342900">
              <a:lnSpc>
                <a:spcPct val="100000"/>
              </a:lnSpc>
              <a:spcBef>
                <a:spcPts val="7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Не принимайте пищу перед телевизором, это приводит к неконтролируемому потреблению продуктов и блюд.</a:t>
            </a:r>
          </a:p>
          <a:p>
            <a:pPr marL="342900" lvl="0" indent="-342900">
              <a:lnSpc>
                <a:spcPct val="100000"/>
              </a:lnSpc>
              <a:spcBef>
                <a:spcPts val="7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Стремитесь к увеличению двигательной активности в любом ее проявлении.</a:t>
            </a:r>
          </a:p>
          <a:p>
            <a:pPr marL="342900" lvl="0" indent="-342900">
              <a:lnSpc>
                <a:spcPct val="100000"/>
              </a:lnSpc>
              <a:spcBef>
                <a:spcPts val="7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Регулярно взвешивайтесь утром, натощак – анализируйте динамику массы тела и сопоставляйте ее с вашим питанием для выявления нежелательных продуктов и блюд.</a:t>
            </a:r>
          </a:p>
          <a:p>
            <a:pPr marL="342900" lvl="0" indent="-342900">
              <a:lnSpc>
                <a:spcPct val="100000"/>
              </a:lnSpc>
              <a:spcBef>
                <a:spcPts val="7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Спите не менее 7-8 часов в день – недосыпание способствует развитию ожирения.</a:t>
            </a:r>
          </a:p>
          <a:p>
            <a:pPr marL="342900" lvl="0" indent="-342900">
              <a:lnSpc>
                <a:spcPct val="100000"/>
              </a:lnSpc>
              <a:spcBef>
                <a:spcPts val="7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Старайтесь отвлекаться от мыслей о еде (хобби, спорт, прогулки, посещение театров, кино, книги).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8EB7-0444-4DD3-A200-47FAA6F31DC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9627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Уважаемые слушатели, сейчас давайте поговорим о том, как консультировать население по вопросам физической активности.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начала давайте разберемся в том, что же такое физическая активность.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Физическая активность (ФА) </a:t>
            </a:r>
            <a:r>
              <a:rPr lang="ru-RU" dirty="0" smtClean="0"/>
              <a:t>— это более широкое понятие, чем спорт, которым занимается ограниченный круг людей. Занятия спортом покрывают лишь 5-15% физических затрат населения.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Регулярная ФА, физические упражнения и ФТ необходимы для укрепления здоровья, профилактики и лечения многих ХНИЗ.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Регулярная ФА оказывает положительное влияние на многие факторы риска, включая АГ, гипергликемию, избыточную МТ, причем независимо от пола и в широком возрастном диапазоне, начиная с детского возраста. Занятия ФА помогают отказаться от курения курильщикам, которые до этого вели малоподвижный образ жизни, а также способствует поддержанию МТ при отказе от курения.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ru-RU" dirty="0" smtClean="0"/>
              <a:t>Необходимо учитывать состояние здоровья пациента в настоящий момент, его образ жизни, все компоненты физической тренированности. 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ru-RU" dirty="0" smtClean="0"/>
              <a:t>Следует рекомендовать пациенту тот вид ФА, который приносит ему удовольствие и доступен для него.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ru-RU" dirty="0" smtClean="0"/>
              <a:t>Рекомендуемая частота занятий — 4-5 раз/</a:t>
            </a:r>
            <a:r>
              <a:rPr lang="ru-RU" dirty="0" err="1" smtClean="0"/>
              <a:t>нед</a:t>
            </a:r>
            <a:r>
              <a:rPr lang="ru-RU" dirty="0" smtClean="0"/>
              <a:t>., лучше ежедневно. 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ru-RU" dirty="0" smtClean="0"/>
              <a:t>Общая продолжительность занятия — 20-60 мин. 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ru-RU" dirty="0" smtClean="0"/>
              <a:t>Структура занятия включает разминку (разогрев), активный период и период остывания.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8EB7-0444-4DD3-A200-47FAA6F31DCA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436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 слайде представлены основные причины нарушения здоровья человека, это:</a:t>
            </a:r>
          </a:p>
          <a:p>
            <a:endParaRPr lang="ru-RU" dirty="0" smtClean="0"/>
          </a:p>
          <a:p>
            <a:r>
              <a:rPr lang="ru-RU" dirty="0" smtClean="0"/>
              <a:t>- высокий уровень холестерина;</a:t>
            </a:r>
          </a:p>
          <a:p>
            <a:pPr>
              <a:buFontTx/>
              <a:buChar char="-"/>
            </a:pPr>
            <a:r>
              <a:rPr lang="ru-RU" dirty="0" smtClean="0"/>
              <a:t> небезопасный</a:t>
            </a:r>
            <a:r>
              <a:rPr lang="ru-RU" baseline="0" dirty="0" smtClean="0"/>
              <a:t> секс;</a:t>
            </a:r>
          </a:p>
          <a:p>
            <a:pPr>
              <a:buFontTx/>
              <a:buChar char="-"/>
            </a:pPr>
            <a:r>
              <a:rPr lang="ru-RU" dirty="0" smtClean="0"/>
              <a:t> загрязненная вода;</a:t>
            </a:r>
          </a:p>
          <a:p>
            <a:pPr>
              <a:buFontTx/>
              <a:buChar char="-"/>
            </a:pPr>
            <a:r>
              <a:rPr lang="ru-RU" baseline="0" dirty="0" smtClean="0"/>
              <a:t> диабет 2 типа;</a:t>
            </a:r>
          </a:p>
          <a:p>
            <a:pPr>
              <a:buFontTx/>
              <a:buChar char="-"/>
            </a:pPr>
            <a:r>
              <a:rPr lang="ru-RU" baseline="0" dirty="0" smtClean="0"/>
              <a:t>алкоголь и наркотики;</a:t>
            </a:r>
          </a:p>
          <a:p>
            <a:pPr>
              <a:buFontTx/>
              <a:buChar char="-"/>
            </a:pPr>
            <a:r>
              <a:rPr lang="ru-RU" baseline="0" dirty="0" smtClean="0"/>
              <a:t>ожирение;</a:t>
            </a:r>
          </a:p>
          <a:p>
            <a:pPr>
              <a:buFontTx/>
              <a:buChar char="-"/>
            </a:pPr>
            <a:r>
              <a:rPr lang="ru-RU" baseline="0" dirty="0" smtClean="0"/>
              <a:t>загрязнение воздуха;</a:t>
            </a:r>
          </a:p>
          <a:p>
            <a:pPr>
              <a:buFontTx/>
              <a:buChar char="-"/>
            </a:pPr>
            <a:r>
              <a:rPr lang="ru-RU" baseline="0" dirty="0" smtClean="0"/>
              <a:t>курение;</a:t>
            </a:r>
          </a:p>
          <a:p>
            <a:pPr>
              <a:buFontTx/>
              <a:buChar char="-"/>
            </a:pPr>
            <a:r>
              <a:rPr lang="ru-RU" baseline="0" dirty="0" smtClean="0"/>
              <a:t>недоедание;</a:t>
            </a:r>
          </a:p>
          <a:p>
            <a:pPr>
              <a:buFontTx/>
              <a:buChar char="-"/>
            </a:pPr>
            <a:r>
              <a:rPr lang="ru-RU" baseline="0" dirty="0" smtClean="0"/>
              <a:t>высокое давление;</a:t>
            </a:r>
          </a:p>
          <a:p>
            <a:pPr>
              <a:buFontTx/>
              <a:buChar char="-"/>
            </a:pPr>
            <a:r>
              <a:rPr lang="ru-RU" baseline="0" dirty="0" smtClean="0"/>
              <a:t>неправильное питание.</a:t>
            </a:r>
          </a:p>
          <a:p>
            <a:pPr>
              <a:buFontTx/>
              <a:buChar char="-"/>
            </a:pPr>
            <a:endParaRPr lang="ru-RU" baseline="0" dirty="0" smtClean="0"/>
          </a:p>
          <a:p>
            <a:pPr>
              <a:buFontTx/>
              <a:buNone/>
            </a:pPr>
            <a:r>
              <a:rPr lang="ru-RU" sz="1200" dirty="0" smtClean="0">
                <a:solidFill>
                  <a:schemeClr val="tx1"/>
                </a:solidFill>
                <a:effectLst/>
              </a:rPr>
              <a:t>Неправильное питание – один из наиболее значимых факторов риска развития хронических неинфекционных заболеваний</a:t>
            </a:r>
            <a:br>
              <a:rPr lang="ru-RU" sz="1200" dirty="0" smtClean="0">
                <a:solidFill>
                  <a:schemeClr val="tx1"/>
                </a:solidFill>
                <a:effectLst/>
              </a:rPr>
            </a:b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Бремя болезней пищевого происхождения для общественного здравоохранения часто недооценивается в результате</a:t>
            </a:r>
            <a:r>
              <a:rPr lang="ru-RU" sz="1200" baseline="0" dirty="0" smtClean="0"/>
              <a:t> </a:t>
            </a:r>
            <a:r>
              <a:rPr lang="ru-RU" sz="1200" dirty="0" smtClean="0"/>
              <a:t>трудностей в установлении причинно-следственных связей между потребляемыми пищевыми продуктами и последующими заболеваниями или смертью.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8EB7-0444-4DD3-A200-47FAA6F31DC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278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</a:t>
            </a:r>
            <a:r>
              <a:rPr lang="ru-RU" baseline="0" dirty="0" smtClean="0"/>
              <a:t> слайде представлены о рекомендации по занятиям физической активности для здоровых людей.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8EB7-0444-4DD3-A200-47FAA6F31DCA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1783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</a:t>
            </a:r>
            <a:r>
              <a:rPr lang="ru-RU" baseline="0" dirty="0" smtClean="0"/>
              <a:t> слайде представлен перечень лиц, которым </a:t>
            </a:r>
            <a:r>
              <a:rPr lang="ru-RU" sz="1200" dirty="0" smtClean="0"/>
              <a:t>необходимо медицинское обследование для разрешения занятий интенсивной физической активностью.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8EB7-0444-4DD3-A200-47FAA6F31DCA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4127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Поговорим</a:t>
            </a:r>
            <a:r>
              <a:rPr lang="ru-RU" baseline="0" dirty="0" smtClean="0"/>
              <a:t> о том, что необходимо рекомендовать пожилым людям по вопросам физической активности.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342900" indent="-342900">
              <a:lnSpc>
                <a:spcPct val="100000"/>
              </a:lnSpc>
              <a:spcBef>
                <a:spcPts val="1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ФА способствует увеличению независимости в ежедневных делах и развивает гибкость, снижает вероятность травм и падений;</a:t>
            </a:r>
          </a:p>
          <a:p>
            <a:pPr marL="342900" indent="-342900">
              <a:lnSpc>
                <a:spcPct val="100000"/>
              </a:lnSpc>
              <a:spcBef>
                <a:spcPts val="1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ФА замедляет процесс старения. С помощью ФА люди старшего возраста могут достигнуть уровня тренированности людей, которые моложе их на 15-20 лет;</a:t>
            </a:r>
          </a:p>
          <a:p>
            <a:pPr marL="342900" indent="-342900">
              <a:lnSpc>
                <a:spcPct val="100000"/>
              </a:lnSpc>
              <a:spcBef>
                <a:spcPts val="1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начинать занятия надо с разминки. Когда пациенты начинают занятия ФА, 5-10-минутная разминка может составлять целое занятие;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8EB7-0444-4DD3-A200-47FAA6F31DCA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4461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1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необходимо постепенно увеличивать время занятия до 30 мин в день. Если до этого пациенты вели малоподвижный образ жизни, этот период должен продолжаться минимум 3 недели;</a:t>
            </a:r>
          </a:p>
          <a:p>
            <a:pPr marL="342900" indent="-342900">
              <a:lnSpc>
                <a:spcPct val="100000"/>
              </a:lnSpc>
              <a:spcBef>
                <a:spcPts val="1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если пожилые люди не могут увеличить объем ФА до рекомендуемого уровня, то они должны заниматься ФА в объеме, соответствующем их физическим возможностям и состоянию здоровья.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8EB7-0444-4DD3-A200-47FAA6F31DCA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5501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Поговорим</a:t>
            </a:r>
            <a:r>
              <a:rPr lang="ru-RU" baseline="0" dirty="0" smtClean="0"/>
              <a:t> о том, что необходимо рекомендовать пациентам с избыточной массой тела по вопросам физической активности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342900" indent="-342900">
              <a:lnSpc>
                <a:spcPct val="100000"/>
              </a:lnSpc>
              <a:spcBef>
                <a:spcPts val="1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Предпочтительна ФА низкой и умеренной интенсивности: ходьба, езда на велосипеде, гребля, плавание и др. </a:t>
            </a:r>
          </a:p>
          <a:p>
            <a:pPr marL="342900" indent="-342900">
              <a:lnSpc>
                <a:spcPct val="100000"/>
              </a:lnSpc>
              <a:spcBef>
                <a:spcPts val="1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Необходимо начинать тренировки   медленно, по времени 5-10 минут одно занятие.</a:t>
            </a:r>
          </a:p>
          <a:p>
            <a:pPr marL="342900" indent="-342900">
              <a:lnSpc>
                <a:spcPct val="100000"/>
              </a:lnSpc>
              <a:spcBef>
                <a:spcPts val="1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Далее продолжительность занятия должна увеличиваться. Время занятия: 40-60-90 минут, целесообразнее увеличивать продолжительность занятий ФА, нежели чем их интенсивность.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8EB7-0444-4DD3-A200-47FAA6F31DCA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5241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1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Если снижение веса является основной целью, то следует поощрять ежедневную аэробную активность. Длительные занятия (более 30 мин.) приводят к использованию жира как источника энергии. </a:t>
            </a:r>
          </a:p>
          <a:p>
            <a:pPr marL="342900" indent="-342900">
              <a:lnSpc>
                <a:spcPct val="100000"/>
              </a:lnSpc>
              <a:spcBef>
                <a:spcPts val="1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Для поддержания массы тела рекомендуется ФА умеренной интенсивности более 300 мин/</a:t>
            </a:r>
            <a:r>
              <a:rPr lang="ru-RU" dirty="0" err="1" smtClean="0"/>
              <a:t>нед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8EB7-0444-4DD3-A200-47FAA6F31DCA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913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>
                <a:latin typeface="Arial" charset="0"/>
              </a:rPr>
              <a:t>Уважаемые слушатели, сегодня мы разобрали основные аспекты</a:t>
            </a:r>
            <a:r>
              <a:rPr lang="ru-RU" altLang="ru-RU" baseline="0" dirty="0" smtClean="0">
                <a:latin typeface="Arial" charset="0"/>
              </a:rPr>
              <a:t> правильного питания и физической активности, как проводить консультирование пациентов в простой и доступной форме по данным вопросам.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baseline="0" dirty="0" smtClean="0">
                <a:latin typeface="Arial" charset="0"/>
              </a:rPr>
              <a:t>Благодарю за внимание. Будьте здоровы!</a:t>
            </a:r>
            <a:endParaRPr lang="ru-RU" altLang="ru-RU" dirty="0" smtClean="0">
              <a:latin typeface="Arial" charset="0"/>
            </a:endParaRP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C5416CF-72C3-41A4-9475-27CF67DEFDC0}" type="slidenum">
              <a:rPr lang="ru-RU" altLang="ru-RU" smtClean="0">
                <a:latin typeface="Calibri" pitchFamily="34" charset="0"/>
              </a:rPr>
              <a:pPr/>
              <a:t>36</a:t>
            </a:fld>
            <a:endParaRPr lang="ru-RU" altLang="ru-R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17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То есть исходя из этого, основные принципы к долголетию и здоровью – это </a:t>
            </a:r>
            <a:r>
              <a:rPr lang="ru-RU" baseline="0" dirty="0" smtClean="0"/>
              <a:t>правильное питание и </a:t>
            </a:r>
            <a:r>
              <a:rPr lang="ru-RU" dirty="0" smtClean="0"/>
              <a:t>активный</a:t>
            </a:r>
            <a:r>
              <a:rPr lang="ru-RU" baseline="0" dirty="0" smtClean="0"/>
              <a:t> стиль жизни.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8EB7-0444-4DD3-A200-47FAA6F31DC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69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основе нашего здоровья</a:t>
            </a:r>
            <a:r>
              <a:rPr lang="ru-RU" baseline="0" dirty="0" smtClean="0"/>
              <a:t>  - правильный состав тела, то есть важно исключить недостаток и избыток веса.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Так, на слайде слева показан человек с избыточным весом, у которого имеется риск увеличения нагрузки на сердце даже в состоянии покоя, болезни позвоночника и суставов, сахарный диабет 2 типа, и как следствие – сокращение продолжительности жизни.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8EB7-0444-4DD3-A200-47FAA6F31DC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519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Для  того, чтобы определить,</a:t>
            </a:r>
            <a:r>
              <a:rPr lang="ru-RU" altLang="ru-RU" baseline="0" dirty="0" smtClean="0"/>
              <a:t> присутствует ли у человека ожирение, </a:t>
            </a:r>
            <a:r>
              <a:rPr lang="ru-RU" altLang="ru-RU" dirty="0" smtClean="0"/>
              <a:t>используется</a:t>
            </a:r>
            <a:r>
              <a:rPr lang="ru-RU" altLang="ru-RU" baseline="0" dirty="0" smtClean="0"/>
              <a:t> и</a:t>
            </a:r>
            <a:r>
              <a:rPr lang="ru-RU" altLang="ru-RU" dirty="0" smtClean="0"/>
              <a:t>ндекс массы</a:t>
            </a:r>
            <a:r>
              <a:rPr lang="ru-RU" altLang="ru-RU" baseline="0" dirty="0" smtClean="0"/>
              <a:t> тела (ИМТ).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baseline="0" dirty="0" smtClean="0"/>
              <a:t>Эта формула выглядит так =  Вес человека: рост </a:t>
            </a:r>
            <a:r>
              <a:rPr lang="ru-RU" altLang="ru-RU" baseline="0" dirty="0" err="1" smtClean="0"/>
              <a:t>чел-ка</a:t>
            </a:r>
            <a:r>
              <a:rPr lang="ru-RU" altLang="ru-RU" baseline="0" dirty="0" smtClean="0"/>
              <a:t>: </a:t>
            </a:r>
            <a:r>
              <a:rPr lang="ru-RU" altLang="ru-RU" baseline="0" dirty="0" err="1" smtClean="0"/>
              <a:t>рост</a:t>
            </a:r>
            <a:r>
              <a:rPr lang="ru-RU" altLang="ru-RU" baseline="0" dirty="0" smtClean="0"/>
              <a:t> </a:t>
            </a:r>
            <a:r>
              <a:rPr lang="ru-RU" altLang="ru-RU" baseline="0" dirty="0" err="1" smtClean="0"/>
              <a:t>чел-ка</a:t>
            </a:r>
            <a:endParaRPr lang="ru-RU" altLang="ru-RU" baseline="0" dirty="0" smtClean="0"/>
          </a:p>
          <a:p>
            <a:pPr eaLnBrk="1" hangingPunct="1">
              <a:spcBef>
                <a:spcPct val="0"/>
              </a:spcBef>
            </a:pPr>
            <a:endParaRPr lang="ru-RU" altLang="ru-RU" baseline="0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baseline="0" dirty="0" smtClean="0"/>
              <a:t>Приведем пример, если рост 162 см, вес 54 кг, то </a:t>
            </a:r>
            <a:r>
              <a:rPr lang="ru-RU" altLang="ru-RU" baseline="0" dirty="0" smtClean="0"/>
              <a:t>54разделить (1,62умножить1,62) </a:t>
            </a:r>
            <a:r>
              <a:rPr lang="ru-RU" altLang="ru-RU" baseline="0" dirty="0" smtClean="0"/>
              <a:t>= 20,6 - вес человека нормальный.</a:t>
            </a:r>
          </a:p>
          <a:p>
            <a:pPr eaLnBrk="1" hangingPunct="1">
              <a:spcBef>
                <a:spcPct val="0"/>
              </a:spcBef>
            </a:pPr>
            <a:endParaRPr lang="ru-RU" alt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8EB7-0444-4DD3-A200-47FAA6F31DC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99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/>
              <a:t>Еще одним маркером здоровья</a:t>
            </a:r>
            <a:r>
              <a:rPr lang="ru-RU" altLang="ru-RU" baseline="0" dirty="0" smtClean="0"/>
              <a:t> является окружность талии, так при увеличении талии более 88 см  у женщин и 102 см у мужчин сразу увеличиваются риски развития сахарного диабета, </a:t>
            </a:r>
            <a:r>
              <a:rPr lang="ru-RU" altLang="ru-RU" baseline="0" dirty="0" err="1" smtClean="0"/>
              <a:t>сердечно-сосудистых</a:t>
            </a:r>
            <a:r>
              <a:rPr lang="ru-RU" altLang="ru-RU" baseline="0" dirty="0" smtClean="0"/>
              <a:t> и цереброваскулярных заболеваний (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сосудистых заболеваний головного мозга).</a:t>
            </a:r>
            <a:endParaRPr lang="ru-RU" alt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8EB7-0444-4DD3-A200-47FAA6F31DC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543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Важным</a:t>
            </a:r>
            <a:r>
              <a:rPr lang="ru-RU" baseline="0" dirty="0" smtClean="0"/>
              <a:t> </a:t>
            </a:r>
            <a:r>
              <a:rPr lang="ru-RU" dirty="0" smtClean="0"/>
              <a:t>фактором здоровья человека является адекватная</a:t>
            </a:r>
            <a:r>
              <a:rPr lang="ru-RU" baseline="0" dirty="0" smtClean="0"/>
              <a:t> работа желудочно-кишечного тракта, начиная от достаточного пережевывания пищи и заканчивая ежедневным стулом.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8EB7-0444-4DD3-A200-47FAA6F31DC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577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основе рационального питания находится</a:t>
            </a:r>
            <a:r>
              <a:rPr lang="ru-RU" baseline="0" dirty="0" smtClean="0"/>
              <a:t> </a:t>
            </a:r>
            <a:r>
              <a:rPr lang="ru-RU" dirty="0" smtClean="0"/>
              <a:t>сбалансированный состав пищи:</a:t>
            </a:r>
          </a:p>
          <a:p>
            <a:endParaRPr lang="ru-RU" dirty="0" smtClean="0"/>
          </a:p>
          <a:p>
            <a:r>
              <a:rPr lang="ru-RU" dirty="0" smtClean="0"/>
              <a:t> -  белки (которые</a:t>
            </a:r>
            <a:r>
              <a:rPr lang="ru-RU" baseline="0" dirty="0" smtClean="0"/>
              <a:t> содержатся в продуктах животного происхождения);</a:t>
            </a:r>
          </a:p>
          <a:p>
            <a:r>
              <a:rPr lang="ru-RU" baseline="0" dirty="0" smtClean="0"/>
              <a:t> - </a:t>
            </a:r>
            <a:r>
              <a:rPr lang="ru-RU" dirty="0" smtClean="0"/>
              <a:t> жиры (содержатся в мясе,</a:t>
            </a:r>
            <a:r>
              <a:rPr lang="ru-RU" baseline="0" dirty="0" smtClean="0"/>
              <a:t> молоке, сале, в маслянистых растениях); </a:t>
            </a:r>
          </a:p>
          <a:p>
            <a:r>
              <a:rPr lang="ru-RU" baseline="0" dirty="0" smtClean="0"/>
              <a:t> - </a:t>
            </a:r>
            <a:r>
              <a:rPr lang="ru-RU" dirty="0" smtClean="0"/>
              <a:t> углеводы (содержатся в крупах, муке, крахмале, фруктах, овощах).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8EB7-0444-4DD3-A200-47FAA6F31DC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12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4600" y="5499100"/>
            <a:ext cx="5000626" cy="102552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8775" y="341992"/>
            <a:ext cx="8426450" cy="238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000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480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6" y="100694"/>
            <a:ext cx="8426450" cy="83457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94A3A3-709C-4593-8552-B5C33C8B5638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417B90-AF2F-48D3-9937-64C52AF85E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6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94A3A3-709C-4593-8552-B5C33C8B5638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417B90-AF2F-48D3-9937-64C52AF85E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666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774" y="1196976"/>
            <a:ext cx="8426451" cy="5327650"/>
          </a:xfrm>
        </p:spPr>
        <p:txBody>
          <a:bodyPr>
            <a:normAutofit/>
          </a:bodyPr>
          <a:lstStyle>
            <a:lvl1pPr algn="just">
              <a:spcBef>
                <a:spcPts val="500"/>
              </a:spcBef>
              <a:defRPr sz="2400"/>
            </a:lvl1pPr>
            <a:lvl2pPr>
              <a:buClr>
                <a:srgbClr val="EE672F"/>
              </a:buCl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-45" y="0"/>
            <a:ext cx="9143955" cy="683984"/>
          </a:xfrm>
          <a:prstGeom prst="rect">
            <a:avLst/>
          </a:prstGeom>
          <a:solidFill>
            <a:srgbClr val="F5F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159658"/>
            <a:ext cx="9143955" cy="7560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358776" y="100694"/>
            <a:ext cx="8426450" cy="83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/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381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763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6" y="100694"/>
            <a:ext cx="8426450" cy="83457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94A3A3-709C-4593-8552-B5C33C8B5638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417B90-AF2F-48D3-9937-64C52AF85E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24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94A3A3-709C-4593-8552-B5C33C8B5638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417B90-AF2F-48D3-9937-64C52AF85E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09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6" y="100694"/>
            <a:ext cx="8426450" cy="83457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94A3A3-709C-4593-8552-B5C33C8B5638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417B90-AF2F-48D3-9937-64C52AF85E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19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11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94A3A3-709C-4593-8552-B5C33C8B5638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417B90-AF2F-48D3-9937-64C52AF85E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17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94A3A3-709C-4593-8552-B5C33C8B5638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417B90-AF2F-48D3-9937-64C52AF85E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79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8776" y="1196974"/>
            <a:ext cx="8426450" cy="5327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 userDrawn="1"/>
        </p:nvSpPr>
        <p:spPr>
          <a:xfrm>
            <a:off x="358776" y="100694"/>
            <a:ext cx="8426450" cy="83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/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83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effectLst/>
          <a:latin typeface="Cambria" panose="02040503050406030204" pitchFamily="18" charset="0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E672F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5" userDrawn="1">
          <p15:clr>
            <a:srgbClr val="F26B43"/>
          </p15:clr>
        </p15:guide>
        <p15:guide id="2" pos="5534" userDrawn="1">
          <p15:clr>
            <a:srgbClr val="F26B43"/>
          </p15:clr>
        </p15:guide>
        <p15:guide id="3" orient="horz" pos="4110" userDrawn="1">
          <p15:clr>
            <a:srgbClr val="F26B43"/>
          </p15:clr>
        </p15:guide>
        <p15:guide id="4" orient="horz" pos="754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pos="2744" userDrawn="1">
          <p15:clr>
            <a:srgbClr val="F26B43"/>
          </p15:clr>
        </p15:guide>
        <p15:guide id="7" pos="1497" userDrawn="1">
          <p15:clr>
            <a:srgbClr val="F26B43"/>
          </p15:clr>
        </p15:guide>
        <p15:guide id="8" pos="226" userDrawn="1">
          <p15:clr>
            <a:srgbClr val="F26B43"/>
          </p15:clr>
        </p15:guide>
        <p15:guide id="9" pos="4263" userDrawn="1">
          <p15:clr>
            <a:srgbClr val="F26B43"/>
          </p15:clr>
        </p15:guide>
        <p15:guide id="10" pos="3016" userDrawn="1">
          <p15:clr>
            <a:srgbClr val="F26B43"/>
          </p15:clr>
        </p15:guide>
        <p15:guide id="11" pos="54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76488" y="5897214"/>
            <a:ext cx="6408738" cy="81293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Автор:</a:t>
            </a:r>
            <a:r>
              <a:rPr lang="en-US" dirty="0" smtClean="0"/>
              <a:t> </a:t>
            </a:r>
            <a:r>
              <a:rPr lang="ru-RU" dirty="0" smtClean="0"/>
              <a:t>доктор медицинских наук, врач-диетолог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 smtClean="0"/>
              <a:t>Матвеева Мария Владимировна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4"/>
          <a:stretch/>
        </p:blipFill>
        <p:spPr>
          <a:xfrm>
            <a:off x="2102625" y="2810835"/>
            <a:ext cx="4938750" cy="294083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45" y="0"/>
            <a:ext cx="9143955" cy="302562"/>
          </a:xfrm>
          <a:prstGeom prst="rect">
            <a:avLst/>
          </a:prstGeom>
          <a:solidFill>
            <a:srgbClr val="F5F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" y="2690066"/>
            <a:ext cx="9143955" cy="16052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358707" y="502747"/>
            <a:ext cx="8426450" cy="23876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Консультирование населения</a:t>
            </a:r>
            <a:br>
              <a:rPr lang="ru-RU" sz="3600" dirty="0" smtClean="0"/>
            </a:br>
            <a:r>
              <a:rPr lang="ru-RU" sz="3600" dirty="0" smtClean="0"/>
              <a:t>по вопросам питания и физической активности в простой и доступной форме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32492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2" descr="http://www.gisymbol.com/cms/wp-content/uploads/2013/09/GI_pl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04" y="1182078"/>
            <a:ext cx="5459791" cy="534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8774" y="130629"/>
            <a:ext cx="8426451" cy="783772"/>
          </a:xfrm>
          <a:prstGeom prst="rect">
            <a:avLst/>
          </a:prstGeom>
        </p:spPr>
        <p:txBody>
          <a:bodyPr anchor="ctr"/>
          <a:lstStyle/>
          <a:p>
            <a:r>
              <a:rPr lang="ru-RU" dirty="0" smtClean="0"/>
              <a:t>Идеальная тарелка питания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5744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58774" y="130629"/>
            <a:ext cx="8426451" cy="783772"/>
          </a:xfrm>
          <a:prstGeom prst="rect">
            <a:avLst/>
          </a:prstGeom>
        </p:spPr>
        <p:txBody>
          <a:bodyPr anchor="ctr"/>
          <a:lstStyle/>
          <a:p>
            <a:r>
              <a:rPr lang="ru-RU" dirty="0" smtClean="0"/>
              <a:t>Средиземноморская диета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58774" y="1196976"/>
            <a:ext cx="8426451" cy="4276172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B1320F"/>
                </a:solidFill>
              </a:rPr>
              <a:t>Избегать</a:t>
            </a:r>
            <a:r>
              <a:rPr lang="ru-RU" dirty="0"/>
              <a:t> употребления таких продуктов  как </a:t>
            </a:r>
            <a:r>
              <a:rPr lang="ru-RU" b="1" dirty="0">
                <a:solidFill>
                  <a:srgbClr val="C00000"/>
                </a:solidFill>
              </a:rPr>
              <a:t>«красное» </a:t>
            </a:r>
            <a:r>
              <a:rPr lang="ru-RU" b="1" dirty="0">
                <a:solidFill>
                  <a:srgbClr val="B1320F"/>
                </a:solidFill>
              </a:rPr>
              <a:t>животное мясо, в пользу рыбы, морепродуктов, курицы и макаронных изделий</a:t>
            </a:r>
            <a:r>
              <a:rPr lang="ru-RU" dirty="0"/>
              <a:t>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/>
              <a:t>Отдавать предпочтение растительным маслам (оливковое, </a:t>
            </a:r>
            <a:r>
              <a:rPr lang="ru-RU" dirty="0" smtClean="0"/>
              <a:t>подсолнечное).</a:t>
            </a:r>
            <a:endParaRPr lang="ru-RU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B1320F"/>
                </a:solidFill>
              </a:rPr>
              <a:t> </a:t>
            </a:r>
            <a:r>
              <a:rPr lang="ru-RU" b="1" dirty="0">
                <a:solidFill>
                  <a:srgbClr val="B1320F"/>
                </a:solidFill>
              </a:rPr>
              <a:t>У</a:t>
            </a:r>
            <a:r>
              <a:rPr lang="ru-RU" b="1" dirty="0" smtClean="0">
                <a:solidFill>
                  <a:srgbClr val="B1320F"/>
                </a:solidFill>
              </a:rPr>
              <a:t>потреблять </a:t>
            </a:r>
            <a:r>
              <a:rPr lang="ru-RU" b="1" dirty="0">
                <a:solidFill>
                  <a:srgbClr val="B1320F"/>
                </a:solidFill>
              </a:rPr>
              <a:t>порядка 5 порций фруктов и овощей в день</a:t>
            </a:r>
            <a:r>
              <a:rPr lang="ru-RU" dirty="0"/>
              <a:t>, а также блюда с максимальным сохранением растительных волокон как целыми, так и в составе салатов.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/>
          </a:p>
        </p:txBody>
      </p:sp>
      <p:pic>
        <p:nvPicPr>
          <p:cNvPr id="1026" name="Picture 2" descr="C:\Users\anb.CMP05\Downloads\_ЦМП_картинки\qtq80-Mn4126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" r="20763" b="52917"/>
          <a:stretch/>
        </p:blipFill>
        <p:spPr bwMode="auto">
          <a:xfrm>
            <a:off x="1982491" y="4359965"/>
            <a:ext cx="5179017" cy="216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8774" y="1482313"/>
            <a:ext cx="8426451" cy="194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just" eaLnBrk="0" hangingPunct="0">
              <a:lnSpc>
                <a:spcPct val="90000"/>
              </a:lnSpc>
              <a:spcBef>
                <a:spcPts val="500"/>
              </a:spcBef>
              <a:buClr>
                <a:srgbClr val="EE672F"/>
              </a:buClr>
              <a:buFont typeface="Wingdings" panose="05000000000000000000" pitchFamily="2" charset="2"/>
              <a:buChar char="§"/>
              <a:defRPr/>
            </a:pPr>
            <a:r>
              <a:rPr lang="ru-RU" sz="2400" b="1" dirty="0" smtClean="0">
                <a:solidFill>
                  <a:srgbClr val="B1320F"/>
                </a:solidFill>
                <a:latin typeface="+mn-lt"/>
              </a:rPr>
              <a:t>Сокращать употребление сладостей в пользу фруктов.</a:t>
            </a:r>
          </a:p>
          <a:p>
            <a:pPr marL="357188" indent="-357188" algn="just" eaLnBrk="0" hangingPunct="0">
              <a:lnSpc>
                <a:spcPct val="90000"/>
              </a:lnSpc>
              <a:spcBef>
                <a:spcPts val="500"/>
              </a:spcBef>
              <a:buClr>
                <a:srgbClr val="EE672F"/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+mn-lt"/>
              </a:rPr>
              <a:t>Употреблять не менее </a:t>
            </a:r>
            <a:r>
              <a:rPr lang="ru-RU" sz="2400" b="1" dirty="0" smtClean="0">
                <a:solidFill>
                  <a:srgbClr val="B1320F"/>
                </a:solidFill>
                <a:latin typeface="+mn-lt"/>
              </a:rPr>
              <a:t>1 раза в неделю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блюда из </a:t>
            </a:r>
            <a:r>
              <a:rPr lang="ru-RU" sz="2400" b="1" dirty="0" smtClean="0">
                <a:solidFill>
                  <a:srgbClr val="B1320F"/>
                </a:solidFill>
                <a:latin typeface="+mn-lt"/>
              </a:rPr>
              <a:t>жирной рыбы </a:t>
            </a:r>
            <a:r>
              <a:rPr lang="ru-RU" sz="2400" dirty="0" smtClean="0">
                <a:latin typeface="+mn-lt"/>
              </a:rPr>
              <a:t>для покрытия потребности в  омега-3.</a:t>
            </a:r>
          </a:p>
          <a:p>
            <a:pPr marL="357188" indent="-357188" algn="just" eaLnBrk="0" hangingPunct="0">
              <a:lnSpc>
                <a:spcPct val="90000"/>
              </a:lnSpc>
              <a:spcBef>
                <a:spcPts val="500"/>
              </a:spcBef>
              <a:buClr>
                <a:srgbClr val="EE672F"/>
              </a:buClr>
              <a:buFont typeface="Wingdings" panose="05000000000000000000" pitchFamily="2" charset="2"/>
              <a:buChar char="§"/>
              <a:defRPr/>
            </a:pPr>
            <a:r>
              <a:rPr lang="ru-RU" sz="2400" b="1" dirty="0" smtClean="0">
                <a:solidFill>
                  <a:srgbClr val="B1320F"/>
                </a:solidFill>
                <a:latin typeface="+mn-lt"/>
              </a:rPr>
              <a:t>Не использовать блюда с большим количеством соли.</a:t>
            </a:r>
          </a:p>
          <a:p>
            <a:pPr marL="357188" indent="-357188" algn="just" eaLnBrk="0" hangingPunct="0">
              <a:lnSpc>
                <a:spcPct val="90000"/>
              </a:lnSpc>
              <a:spcBef>
                <a:spcPts val="500"/>
              </a:spcBef>
              <a:buClr>
                <a:srgbClr val="EE672F"/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 smtClean="0"/>
              <a:t>Сочетать д</a:t>
            </a:r>
            <a:r>
              <a:rPr lang="ru-RU" sz="2400" dirty="0" smtClean="0">
                <a:latin typeface="+mn-lt"/>
              </a:rPr>
              <a:t>иету  с активным образом жизни.</a:t>
            </a:r>
            <a:endParaRPr lang="ru-RU" sz="2400" dirty="0">
              <a:latin typeface="+mn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58774" y="130629"/>
            <a:ext cx="8426451" cy="783772"/>
          </a:xfrm>
          <a:prstGeom prst="rect">
            <a:avLst/>
          </a:prstGeom>
        </p:spPr>
        <p:txBody>
          <a:bodyPr anchor="ctr"/>
          <a:lstStyle/>
          <a:p>
            <a:r>
              <a:rPr lang="ru-RU" dirty="0"/>
              <a:t>Средиземноморская </a:t>
            </a:r>
            <a:r>
              <a:rPr lang="ru-RU" dirty="0" smtClean="0"/>
              <a:t>диета</a:t>
            </a:r>
            <a:endParaRPr lang="ru-RU" dirty="0"/>
          </a:p>
        </p:txBody>
      </p:sp>
      <p:pic>
        <p:nvPicPr>
          <p:cNvPr id="5" name="Picture 2" descr="C:\Users\anb.CMP05\Downloads\_ЦМП_картинки\sredizemnomorskaya-die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00" y="3733078"/>
            <a:ext cx="5400000" cy="231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4453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2"/>
          <p:cNvPicPr>
            <a:picLocks noChangeAspect="1" noChangeArrowheads="1"/>
          </p:cNvPicPr>
          <p:nvPr/>
        </p:nvPicPr>
        <p:blipFill rotWithShape="1">
          <a:blip r:embed="rId3"/>
          <a:srcRect b="9057"/>
          <a:stretch/>
        </p:blipFill>
        <p:spPr bwMode="auto">
          <a:xfrm>
            <a:off x="2408201" y="3914671"/>
            <a:ext cx="4327598" cy="260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58774" y="130629"/>
            <a:ext cx="8426451" cy="78377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dirty="0" smtClean="0"/>
              <a:t>Здоровое питание по данным ВОЗ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58774" y="1342748"/>
            <a:ext cx="8426451" cy="3746087"/>
          </a:xfrm>
        </p:spPr>
        <p:txBody>
          <a:bodyPr>
            <a:normAutofit/>
          </a:bodyPr>
          <a:lstStyle/>
          <a:p>
            <a:pPr marL="342900" indent="-342900" algn="just">
              <a:spcBef>
                <a:spcPts val="5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Фрукты, овощи, бобовые (например, чечевица, фасоль), орехи и цельные злаки (например, </a:t>
            </a:r>
            <a:r>
              <a:rPr lang="ru-RU" dirty="0" err="1" smtClean="0"/>
              <a:t>непереработанная</a:t>
            </a:r>
            <a:r>
              <a:rPr lang="ru-RU" dirty="0" smtClean="0"/>
              <a:t> кукуруза, просо, овес, пшеница, нешлифованный рис).</a:t>
            </a:r>
          </a:p>
          <a:p>
            <a:pPr marL="342900" indent="-342900" algn="just">
              <a:spcBef>
                <a:spcPts val="5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По меньшей мере, 400 г (5 порций) фруктов и овощей в день.</a:t>
            </a:r>
          </a:p>
          <a:p>
            <a:pPr marL="342900" indent="-342900" algn="just">
              <a:spcBef>
                <a:spcPts val="5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Картофель, батат и другие крахмалистые корнеплоды не относятся ни к фруктам, ни к овощам.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58774" y="130629"/>
            <a:ext cx="8426451" cy="783772"/>
          </a:xfrm>
          <a:prstGeom prst="rect">
            <a:avLst/>
          </a:prstGeom>
        </p:spPr>
        <p:txBody>
          <a:bodyPr anchor="ctr"/>
          <a:lstStyle/>
          <a:p>
            <a:r>
              <a:rPr lang="ru-RU" dirty="0" smtClean="0"/>
              <a:t>Здоровое питание по данным ВОЗ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58774" y="1510748"/>
            <a:ext cx="8426451" cy="5013878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Менее 30% суммарной энергии человек получает за счет жиров. </a:t>
            </a:r>
          </a:p>
          <a:p>
            <a:pPr marL="342900" indent="-342900"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Промышленные </a:t>
            </a:r>
            <a:r>
              <a:rPr lang="ru-RU" dirty="0" err="1" smtClean="0"/>
              <a:t>трансжиры</a:t>
            </a:r>
            <a:r>
              <a:rPr lang="ru-RU" dirty="0" smtClean="0"/>
              <a:t> (содержащиеся в переработанных пищевых продуктах, еде быстрого приготовления, закусочных пищевых продуктах, жареной еде, замороженных пиццах, пирогах, печенье, маргаринах и бутербродных смесях) не входят в состав здорового рациона.</a:t>
            </a:r>
          </a:p>
          <a:p>
            <a:pPr marL="342900" indent="-342900"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Менее 5 г соли (что эквивалентно примерно одной чайной ложке) в день и использование йодированной соли.</a:t>
            </a:r>
          </a:p>
          <a:p>
            <a:endParaRPr lang="ru-RU" dirty="0" smtClean="0"/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Классическое соотношение: 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белки : углеводы : жиры = 1 : 4 : 1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58774" y="130629"/>
            <a:ext cx="8426451" cy="78377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dirty="0" smtClean="0"/>
              <a:t>Здоровое питание по данным ВОЗ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8776" y="1196976"/>
            <a:ext cx="8426450" cy="532765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ru-RU" b="1" dirty="0" smtClean="0"/>
              <a:t>Соль, натрий и калий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ru-RU" dirty="0" smtClean="0"/>
              <a:t>1,7 миллиона случаев смерти можно было бы ежегодно предотвратить в случае сокращения потребления соли до рекомендуемого уровня менее 5 г в день.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ru-RU" b="1" dirty="0" smtClean="0"/>
              <a:t>Потребление соли можно сократить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Не добавлять соль или  соевый соус во время приготовления пищи.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Не выставлять соль на стол.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Ограничивать потребление соленых закусочных продуктов.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Выбирать продукты с более низким содержанием натрия.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Потребление калия, который может смягчить негативные последствия повышенного потребления натрия для кровяного давления, может возрасти в результате употребления в пищу фруктов и овощей.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6488" y="4952175"/>
            <a:ext cx="2112532" cy="166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2"/>
          <p:cNvPicPr>
            <a:picLocks noChangeAspect="1" noChangeArrowheads="1"/>
          </p:cNvPicPr>
          <p:nvPr/>
        </p:nvPicPr>
        <p:blipFill>
          <a:blip r:embed="rId4"/>
          <a:srcRect l="16376"/>
          <a:stretch>
            <a:fillRect/>
          </a:stretch>
        </p:blipFill>
        <p:spPr bwMode="auto">
          <a:xfrm>
            <a:off x="4744483" y="5004894"/>
            <a:ext cx="2023030" cy="16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58774" y="130629"/>
            <a:ext cx="8426451" cy="783772"/>
          </a:xfrm>
          <a:prstGeom prst="rect">
            <a:avLst/>
          </a:prstGeom>
        </p:spPr>
        <p:txBody>
          <a:bodyPr anchor="ctr"/>
          <a:lstStyle/>
          <a:p>
            <a:r>
              <a:rPr lang="ru-RU" dirty="0"/>
              <a:t>Здоровое питание по данным ВОЗ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8774" y="1196974"/>
            <a:ext cx="8426451" cy="4797437"/>
          </a:xfrm>
        </p:spPr>
        <p:txBody>
          <a:bodyPr>
            <a:normAutofit/>
          </a:bodyPr>
          <a:lstStyle/>
          <a:p>
            <a:pPr algn="ctr">
              <a:spcBef>
                <a:spcPts val="300"/>
              </a:spcBef>
            </a:pPr>
            <a:r>
              <a:rPr lang="ru-RU" b="1" dirty="0"/>
              <a:t>Сахара</a:t>
            </a:r>
          </a:p>
          <a:p>
            <a:pPr>
              <a:spcBef>
                <a:spcPts val="300"/>
              </a:spcBef>
            </a:pPr>
            <a:r>
              <a:rPr lang="ru-RU" dirty="0"/>
              <a:t>Свободными сахарами являются все сахара, добавляемые в пищевые продукты или напитки производителем, поваром или потребителем, а также все сахара, которые естественно содержатся в меде, сиропе, фруктовых соках и концентрированных фруктовых соках</a:t>
            </a:r>
            <a:r>
              <a:rPr lang="ru-RU" dirty="0" smtClean="0"/>
              <a:t>.</a:t>
            </a:r>
          </a:p>
          <a:p>
            <a:pPr algn="ctr">
              <a:spcBef>
                <a:spcPts val="300"/>
              </a:spcBef>
            </a:pPr>
            <a:r>
              <a:rPr lang="ru-RU" b="1" dirty="0" smtClean="0"/>
              <a:t>Поступление </a:t>
            </a:r>
            <a:r>
              <a:rPr lang="ru-RU" b="1" dirty="0"/>
              <a:t>в организм сахара можно </a:t>
            </a:r>
            <a:r>
              <a:rPr lang="ru-RU" b="1" dirty="0" smtClean="0"/>
              <a:t>сократить</a:t>
            </a:r>
            <a:endParaRPr lang="ru-RU" b="1" dirty="0"/>
          </a:p>
          <a:p>
            <a:pPr marL="342900" indent="-342900">
              <a:spcBef>
                <a:spcPts val="3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Ограничить </a:t>
            </a:r>
            <a:r>
              <a:rPr lang="ru-RU" dirty="0"/>
              <a:t>потребление пищевых продуктов и напитков с высоким содержанием </a:t>
            </a:r>
            <a:r>
              <a:rPr lang="ru-RU" dirty="0" smtClean="0"/>
              <a:t>сахара. </a:t>
            </a:r>
            <a:endParaRPr lang="ru-RU" dirty="0"/>
          </a:p>
          <a:p>
            <a:pPr marL="342900" indent="-342900">
              <a:spcBef>
                <a:spcPts val="3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Употреблять </a:t>
            </a:r>
            <a:r>
              <a:rPr lang="ru-RU" dirty="0"/>
              <a:t>в пищу фрукты и сырые овощи, чтобы перекусить, вместо сладких закусочных продуктов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/>
          </p:cNvSpPr>
          <p:nvPr>
            <p:ph type="title" idx="4294967295"/>
          </p:nvPr>
        </p:nvSpPr>
        <p:spPr>
          <a:xfrm>
            <a:off x="358774" y="130629"/>
            <a:ext cx="8426451" cy="783772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r>
              <a:rPr lang="ru-RU" dirty="0" smtClean="0"/>
              <a:t>Потребность в белках</a:t>
            </a:r>
            <a:r>
              <a:rPr lang="en-US" dirty="0" smtClean="0"/>
              <a:t>/</a:t>
            </a:r>
            <a:r>
              <a:rPr lang="ru-RU" dirty="0" smtClean="0"/>
              <a:t>жирах</a:t>
            </a:r>
            <a:r>
              <a:rPr lang="en-US" dirty="0" smtClean="0"/>
              <a:t>/</a:t>
            </a:r>
            <a:r>
              <a:rPr lang="ru-RU" dirty="0" smtClean="0"/>
              <a:t>углеводах</a:t>
            </a:r>
          </a:p>
        </p:txBody>
      </p:sp>
      <p:sp>
        <p:nvSpPr>
          <p:cNvPr id="129027" name="Rectangle 3"/>
          <p:cNvSpPr>
            <a:spLocks noGrp="1"/>
          </p:cNvSpPr>
          <p:nvPr>
            <p:ph idx="1"/>
          </p:nvPr>
        </p:nvSpPr>
        <p:spPr>
          <a:xfrm>
            <a:off x="358775" y="1881809"/>
            <a:ext cx="8426451" cy="4271757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2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Жиры можно получать из:</a:t>
            </a:r>
          </a:p>
          <a:p>
            <a:pPr marL="706438" indent="-342900">
              <a:lnSpc>
                <a:spcPct val="100000"/>
              </a:lnSpc>
              <a:spcBef>
                <a:spcPts val="2000"/>
              </a:spcBef>
              <a:buClr>
                <a:srgbClr val="EE672F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50%  продуктов животного происхождения (мясо и рыба);</a:t>
            </a:r>
          </a:p>
          <a:p>
            <a:pPr marL="706438" indent="-342900">
              <a:lnSpc>
                <a:spcPct val="100000"/>
              </a:lnSpc>
              <a:spcBef>
                <a:spcPts val="2000"/>
              </a:spcBef>
              <a:buClr>
                <a:srgbClr val="EE672F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20%  молочные продукты (сыр 30 г, стакан молока и т.д.);</a:t>
            </a:r>
          </a:p>
          <a:p>
            <a:pPr marL="706438" indent="-342900">
              <a:lnSpc>
                <a:spcPct val="100000"/>
              </a:lnSpc>
              <a:spcBef>
                <a:spcPts val="2000"/>
              </a:spcBef>
              <a:buClr>
                <a:srgbClr val="EE672F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30% (20 г) растительные масла (1 чайная ложка оливкового масла или любого другого).</a:t>
            </a:r>
          </a:p>
          <a:p>
            <a:pPr marL="342900" indent="-342900">
              <a:lnSpc>
                <a:spcPct val="100000"/>
              </a:lnSpc>
              <a:spcBef>
                <a:spcPts val="2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Углеводы: каша, хлеб, макароны и т.д. </a:t>
            </a:r>
            <a:r>
              <a:rPr lang="ru-RU" dirty="0"/>
              <a:t>–</a:t>
            </a:r>
            <a:r>
              <a:rPr lang="ru-RU" dirty="0" smtClean="0"/>
              <a:t> до 300 г.</a:t>
            </a:r>
          </a:p>
          <a:p>
            <a:pPr marL="342900" indent="-342900">
              <a:lnSpc>
                <a:spcPct val="100000"/>
              </a:lnSpc>
              <a:spcBef>
                <a:spcPts val="2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Сладости: сахар, шоколад, </a:t>
            </a:r>
            <a:r>
              <a:rPr lang="ru-RU" dirty="0"/>
              <a:t>мед – </a:t>
            </a:r>
            <a:r>
              <a:rPr lang="ru-RU" dirty="0" smtClean="0"/>
              <a:t>до 20 г.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/>
          </p:cNvSpPr>
          <p:nvPr>
            <p:ph type="title" idx="4294967295"/>
          </p:nvPr>
        </p:nvSpPr>
        <p:spPr>
          <a:xfrm>
            <a:off x="358774" y="130629"/>
            <a:ext cx="8426451" cy="783772"/>
          </a:xfrm>
          <a:prstGeom prst="rect">
            <a:avLst/>
          </a:prstGeom>
        </p:spPr>
        <p:txBody>
          <a:bodyPr anchor="ctr"/>
          <a:lstStyle/>
          <a:p>
            <a:r>
              <a:rPr lang="ru-RU" dirty="0" smtClean="0"/>
              <a:t>Микроэлементы и витамины </a:t>
            </a:r>
          </a:p>
        </p:txBody>
      </p:sp>
      <p:sp>
        <p:nvSpPr>
          <p:cNvPr id="130051" name="Rectangle 3"/>
          <p:cNvSpPr>
            <a:spLocks noGrp="1"/>
          </p:cNvSpPr>
          <p:nvPr>
            <p:ph idx="1"/>
          </p:nvPr>
        </p:nvSpPr>
        <p:spPr>
          <a:xfrm>
            <a:off x="358774" y="1802296"/>
            <a:ext cx="8426451" cy="472233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Кальций – 1000 мг.</a:t>
            </a:r>
          </a:p>
          <a:p>
            <a:pPr marL="342900" indent="-342900">
              <a:lnSpc>
                <a:spcPct val="100000"/>
              </a:lnSpc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/>
              <a:t>Витамин Д – </a:t>
            </a:r>
            <a:r>
              <a:rPr lang="ru-RU" dirty="0" smtClean="0"/>
              <a:t>4-6 капель.</a:t>
            </a:r>
          </a:p>
          <a:p>
            <a:pPr marL="342900" indent="-342900">
              <a:lnSpc>
                <a:spcPct val="100000"/>
              </a:lnSpc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/>
              <a:t>Магний – </a:t>
            </a:r>
            <a:r>
              <a:rPr lang="ru-RU" dirty="0" smtClean="0"/>
              <a:t>500 мг.</a:t>
            </a:r>
          </a:p>
          <a:p>
            <a:pPr marL="342900" indent="-342900">
              <a:lnSpc>
                <a:spcPct val="100000"/>
              </a:lnSpc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KI</a:t>
            </a:r>
            <a:r>
              <a:rPr lang="ru-RU" dirty="0" smtClean="0"/>
              <a:t> (</a:t>
            </a:r>
            <a:r>
              <a:rPr lang="ru-RU" dirty="0" err="1" smtClean="0"/>
              <a:t>йодомарин</a:t>
            </a:r>
            <a:r>
              <a:rPr lang="ru-RU" dirty="0"/>
              <a:t>) – </a:t>
            </a:r>
            <a:r>
              <a:rPr lang="ru-RU" dirty="0" smtClean="0"/>
              <a:t>150-200 мкг.</a:t>
            </a:r>
          </a:p>
          <a:p>
            <a:pPr>
              <a:lnSpc>
                <a:spcPct val="100000"/>
              </a:lnSpc>
            </a:pPr>
            <a:endParaRPr lang="ru-RU" dirty="0" smtClean="0"/>
          </a:p>
        </p:txBody>
      </p:sp>
      <p:pic>
        <p:nvPicPr>
          <p:cNvPr id="1026" name="Picture 2" descr="C:\Users\anb.CMP05\Downloads\_ЦМП_картинки\vitamins-that-help-hair-growt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6" b="17032"/>
          <a:stretch/>
        </p:blipFill>
        <p:spPr bwMode="auto">
          <a:xfrm>
            <a:off x="1843313" y="3944100"/>
            <a:ext cx="5457371" cy="248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58774" y="130629"/>
            <a:ext cx="8426451" cy="78377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dirty="0"/>
              <a:t>Как выбрать </a:t>
            </a:r>
            <a:r>
              <a:rPr lang="ru-RU" dirty="0" smtClean="0"/>
              <a:t>подсолнечное </a:t>
            </a:r>
            <a:r>
              <a:rPr lang="ru-RU" dirty="0"/>
              <a:t>масло?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775" y="1196975"/>
            <a:ext cx="8426451" cy="532764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ru-RU" b="1" dirty="0"/>
              <a:t>Какое масло не вредно после термической обработки?</a:t>
            </a:r>
            <a:endParaRPr lang="ru-RU" b="1" dirty="0" smtClean="0"/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ru-RU" dirty="0" smtClean="0"/>
              <a:t>Ответ: считается, что рафинированное масло можно использовать для жарки, а нерафинированное в свежем виде, так как оно содержит примеси, которые во время жарки дымятся и дают канцерогенный эффект.</a:t>
            </a:r>
          </a:p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ru-RU" b="1" dirty="0" smtClean="0"/>
              <a:t>Любое масло должно:</a:t>
            </a:r>
          </a:p>
          <a:p>
            <a:pPr marL="342900" lvl="0" indent="-342900">
              <a:lnSpc>
                <a:spcPct val="100000"/>
              </a:lnSpc>
              <a:spcBef>
                <a:spcPts val="1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Быть свежего отжима  (</a:t>
            </a:r>
            <a:r>
              <a:rPr lang="en-US" dirty="0" err="1" smtClean="0"/>
              <a:t>Extravirgin</a:t>
            </a:r>
            <a:r>
              <a:rPr lang="ru-RU" dirty="0" smtClean="0"/>
              <a:t>) с пометкой </a:t>
            </a:r>
            <a:r>
              <a:rPr lang="en-US" dirty="0" smtClean="0"/>
              <a:t>DOP</a:t>
            </a:r>
            <a:r>
              <a:rPr lang="ru-RU" dirty="0" smtClean="0"/>
              <a:t> (означает, что производится по технологиям в стране-производителя сырья).</a:t>
            </a:r>
          </a:p>
          <a:p>
            <a:pPr marL="342900" lvl="0" indent="-342900">
              <a:lnSpc>
                <a:spcPct val="100000"/>
              </a:lnSpc>
              <a:spcBef>
                <a:spcPts val="1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Иметь кислотность не более 0,8-1.</a:t>
            </a:r>
          </a:p>
          <a:p>
            <a:pPr marL="342900" lvl="0" indent="-342900">
              <a:lnSpc>
                <a:spcPct val="100000"/>
              </a:lnSpc>
              <a:spcBef>
                <a:spcPts val="1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Производиться в темном стекле.</a:t>
            </a:r>
          </a:p>
          <a:p>
            <a:pPr marL="342900" lvl="0" indent="-342900">
              <a:lnSpc>
                <a:spcPct val="100000"/>
              </a:lnSpc>
              <a:spcBef>
                <a:spcPts val="1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Храниться в темном и прохладном месте.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3390" y="4520294"/>
            <a:ext cx="2671104" cy="200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03969574"/>
              </p:ext>
            </p:extLst>
          </p:nvPr>
        </p:nvGraphicFramePr>
        <p:xfrm>
          <a:off x="-1" y="1298713"/>
          <a:ext cx="8878958" cy="5049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06400" y="1201538"/>
            <a:ext cx="83747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/>
              <a:t>Факторы, определяющие здоровье </a:t>
            </a:r>
            <a:r>
              <a:rPr lang="ru-RU" sz="2600" b="1" dirty="0" smtClean="0"/>
              <a:t>человека</a:t>
            </a:r>
            <a:endParaRPr lang="ru-RU" sz="26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779679"/>
            <a:ext cx="1485597" cy="162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3100" y="6488625"/>
            <a:ext cx="8853713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8773" y="130175"/>
            <a:ext cx="8422369" cy="784225"/>
          </a:xfrm>
          <a:prstGeom prst="rect">
            <a:avLst/>
          </a:prstGeom>
        </p:spPr>
        <p:txBody>
          <a:bodyPr anchor="ctr"/>
          <a:lstStyle/>
          <a:p>
            <a:r>
              <a:rPr lang="ru-RU" dirty="0"/>
              <a:t>Здоровье человека по мнению ВОЗ</a:t>
            </a:r>
          </a:p>
        </p:txBody>
      </p:sp>
    </p:spTree>
    <p:extLst>
      <p:ext uri="{BB962C8B-B14F-4D97-AF65-F5344CB8AC3E}">
        <p14:creationId xmlns:p14="http://schemas.microsoft.com/office/powerpoint/2010/main" val="117508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24375" y="1881809"/>
            <a:ext cx="8095247" cy="3960509"/>
            <a:chOff x="827155" y="1733004"/>
            <a:chExt cx="6000645" cy="3060000"/>
          </a:xfrm>
        </p:grpSpPr>
        <p:pic>
          <p:nvPicPr>
            <p:cNvPr id="1026" name="Picture 2" descr="https://avatars.mds.yandex.net/get-zen_doc/1246934/pub_5d32b3efc31e4900ad868907_5d32b716e854a900ad7e0f85/scale_1200"/>
            <p:cNvPicPr>
              <a:picLocks noChangeAspect="1" noChangeArrowheads="1"/>
            </p:cNvPicPr>
            <p:nvPr/>
          </p:nvPicPr>
          <p:blipFill rotWithShape="1">
            <a:blip r:embed="rId3"/>
            <a:srcRect t="56846"/>
            <a:stretch/>
          </p:blipFill>
          <p:spPr bwMode="auto">
            <a:xfrm>
              <a:off x="3534255" y="1733004"/>
              <a:ext cx="3293545" cy="3060000"/>
            </a:xfrm>
            <a:prstGeom prst="rect">
              <a:avLst/>
            </a:prstGeom>
            <a:noFill/>
          </p:spPr>
        </p:pic>
        <p:pic>
          <p:nvPicPr>
            <p:cNvPr id="3" name="Picture 2" descr="https://avatars.mds.yandex.net/get-zen_doc/1246934/pub_5d32b3efc31e4900ad868907_5d32b716e854a900ad7e0f85/scale_1200"/>
            <p:cNvPicPr>
              <a:picLocks noChangeAspect="1" noChangeArrowheads="1"/>
            </p:cNvPicPr>
            <p:nvPr/>
          </p:nvPicPr>
          <p:blipFill rotWithShape="1">
            <a:blip r:embed="rId3"/>
            <a:srcRect t="-1" b="47963"/>
            <a:stretch/>
          </p:blipFill>
          <p:spPr bwMode="auto">
            <a:xfrm>
              <a:off x="827155" y="1733004"/>
              <a:ext cx="2731272" cy="3060000"/>
            </a:xfrm>
            <a:prstGeom prst="rect">
              <a:avLst/>
            </a:prstGeom>
            <a:noFill/>
          </p:spPr>
        </p:pic>
      </p:grp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58774" y="130629"/>
            <a:ext cx="8426451" cy="783772"/>
          </a:xfrm>
          <a:prstGeom prst="rect">
            <a:avLst/>
          </a:prstGeom>
        </p:spPr>
        <p:txBody>
          <a:bodyPr anchor="ctr"/>
          <a:lstStyle/>
          <a:p>
            <a:r>
              <a:rPr lang="ru-RU" dirty="0" smtClean="0"/>
              <a:t>Суточная норма воды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/>
          </p:cNvSpPr>
          <p:nvPr>
            <p:ph type="title" idx="4294967295"/>
          </p:nvPr>
        </p:nvSpPr>
        <p:spPr>
          <a:xfrm>
            <a:off x="203200" y="159657"/>
            <a:ext cx="8708572" cy="78377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3000" dirty="0" smtClean="0"/>
              <a:t>Принципы питания здоровых </a:t>
            </a:r>
            <a:br>
              <a:rPr lang="ru-RU" sz="3000" dirty="0" smtClean="0"/>
            </a:br>
            <a:r>
              <a:rPr lang="ru-RU" sz="3000" dirty="0" smtClean="0"/>
              <a:t>пожилых и старых людей</a:t>
            </a:r>
          </a:p>
        </p:txBody>
      </p:sp>
      <p:sp>
        <p:nvSpPr>
          <p:cNvPr id="128003" name="Rectangle 3"/>
          <p:cNvSpPr>
            <a:spLocks noGrp="1"/>
          </p:cNvSpPr>
          <p:nvPr>
            <p:ph idx="1"/>
          </p:nvPr>
        </p:nvSpPr>
        <p:spPr>
          <a:xfrm>
            <a:off x="358774" y="1196976"/>
            <a:ext cx="8426451" cy="5327650"/>
          </a:xfrm>
        </p:spPr>
        <p:txBody>
          <a:bodyPr>
            <a:noAutofit/>
          </a:bodyPr>
          <a:lstStyle/>
          <a:p>
            <a:pPr marL="363538" indent="-363538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ru-RU" dirty="0" smtClean="0"/>
              <a:t>Профилактическая направленность питания, учитывающая возможность предупреждения или замедления развития атеросклероза и ишемической болезни сердца, гипертонической болезни, сахарного диабета, желчнокаменной болезни, онкологических заболеваний, остеопороза и другой распространенной в старости патологии.</a:t>
            </a:r>
          </a:p>
          <a:p>
            <a:pPr marL="363538" indent="-363538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ru-RU" dirty="0" smtClean="0"/>
              <a:t>Разнообразие продуктового набора для обеспечения сбалансированного содержания в рационе всех незаменимых пищевых веществ.</a:t>
            </a:r>
          </a:p>
          <a:p>
            <a:pPr marL="363538" indent="-363538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ru-RU" dirty="0" smtClean="0"/>
              <a:t>Использование продуктов и блюд, которые легко перевариваются, но при этом нормализуют состав кишечной микрофлоры (например,  кефир, квашенные продукты).</a:t>
            </a:r>
          </a:p>
          <a:p>
            <a:pPr marL="363538" indent="-363538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/>
          </p:cNvSpPr>
          <p:nvPr>
            <p:ph type="title" idx="4294967295"/>
          </p:nvPr>
        </p:nvSpPr>
        <p:spPr>
          <a:xfrm>
            <a:off x="358774" y="159025"/>
            <a:ext cx="8426451" cy="75537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3000" dirty="0" smtClean="0"/>
              <a:t>Принципы питания здоровых пожилых и старых людей</a:t>
            </a:r>
          </a:p>
        </p:txBody>
      </p:sp>
      <p:sp>
        <p:nvSpPr>
          <p:cNvPr id="12800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lnSpc>
                <a:spcPct val="100000"/>
              </a:lnSpc>
              <a:buFont typeface="+mj-lt"/>
              <a:buAutoNum type="arabicPeriod" startAt="4"/>
            </a:pPr>
            <a:r>
              <a:rPr lang="ru-RU" dirty="0" smtClean="0"/>
              <a:t>Правильный режим питания с равномерным распределением пищи по отдельным приемам.</a:t>
            </a:r>
          </a:p>
          <a:p>
            <a:pPr marL="363538" indent="-363538">
              <a:lnSpc>
                <a:spcPct val="100000"/>
              </a:lnSpc>
              <a:buFont typeface="+mj-lt"/>
              <a:buAutoNum type="arabicPeriod" startAt="4"/>
            </a:pPr>
            <a:r>
              <a:rPr lang="ru-RU" dirty="0" smtClean="0"/>
              <a:t>Индивидуализация питания с учетом сопутствующих заболеваний у конкретных пожилых и старых людей, их личных долголетних привычек в питании.</a:t>
            </a:r>
          </a:p>
        </p:txBody>
      </p:sp>
      <p:pic>
        <p:nvPicPr>
          <p:cNvPr id="1026" name="Picture 2" descr="C:\Users\anb.CMP05\Downloads\_ЦМП_картинки\28252_960x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429001"/>
            <a:ext cx="4952999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8774" y="159026"/>
            <a:ext cx="8426451" cy="75537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3000" dirty="0" smtClean="0"/>
              <a:t>Этапы консультирования по вопросам питания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774" y="1630016"/>
            <a:ext cx="8426451" cy="4894609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dirty="0" smtClean="0"/>
              <a:t>Проведение осмотра</a:t>
            </a:r>
            <a:r>
              <a:rPr lang="en-US" dirty="0"/>
              <a:t>.</a:t>
            </a:r>
            <a:endParaRPr lang="ru-RU" dirty="0" smtClean="0"/>
          </a:p>
          <a:p>
            <a:pPr marL="457200" lvl="0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dirty="0" smtClean="0"/>
              <a:t>Сбор анамнеза</a:t>
            </a:r>
            <a:r>
              <a:rPr lang="en-US" dirty="0"/>
              <a:t>:</a:t>
            </a:r>
            <a:endParaRPr lang="ru-RU" dirty="0" smtClean="0"/>
          </a:p>
          <a:p>
            <a:pPr marL="700088" lvl="0" indent="-342900">
              <a:lnSpc>
                <a:spcPct val="100000"/>
              </a:lnSpc>
              <a:spcBef>
                <a:spcPts val="1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анамнез болезни</a:t>
            </a:r>
            <a:r>
              <a:rPr lang="en-US" dirty="0" smtClean="0"/>
              <a:t>;</a:t>
            </a:r>
            <a:endParaRPr lang="ru-RU" dirty="0" smtClean="0"/>
          </a:p>
          <a:p>
            <a:pPr marL="700088" lvl="0" indent="-342900">
              <a:lnSpc>
                <a:spcPct val="100000"/>
              </a:lnSpc>
              <a:spcBef>
                <a:spcPts val="1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анамнез жизни</a:t>
            </a:r>
            <a:r>
              <a:rPr lang="en-US" dirty="0" smtClean="0"/>
              <a:t>;</a:t>
            </a:r>
            <a:endParaRPr lang="ru-RU" dirty="0" smtClean="0"/>
          </a:p>
          <a:p>
            <a:pPr marL="700088" lvl="0" indent="-342900">
              <a:lnSpc>
                <a:spcPct val="100000"/>
              </a:lnSpc>
              <a:spcBef>
                <a:spcPts val="1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акушерский анамнез</a:t>
            </a:r>
            <a:r>
              <a:rPr lang="en-US" dirty="0" smtClean="0"/>
              <a:t>;</a:t>
            </a:r>
            <a:endParaRPr lang="ru-RU" dirty="0" smtClean="0"/>
          </a:p>
          <a:p>
            <a:pPr marL="700088" lvl="0" indent="-342900">
              <a:lnSpc>
                <a:spcPct val="100000"/>
              </a:lnSpc>
              <a:spcBef>
                <a:spcPts val="1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гинекологический анамнез</a:t>
            </a:r>
            <a:r>
              <a:rPr lang="en-US" dirty="0" smtClean="0"/>
              <a:t>;</a:t>
            </a:r>
            <a:endParaRPr lang="ru-RU" dirty="0" smtClean="0"/>
          </a:p>
          <a:p>
            <a:pPr marL="700088" lvl="0" indent="-342900">
              <a:lnSpc>
                <a:spcPct val="100000"/>
              </a:lnSpc>
              <a:spcBef>
                <a:spcPts val="1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семейный анамнез</a:t>
            </a:r>
            <a:r>
              <a:rPr lang="en-US" dirty="0" smtClean="0"/>
              <a:t>;</a:t>
            </a:r>
            <a:endParaRPr lang="ru-RU" dirty="0" smtClean="0"/>
          </a:p>
          <a:p>
            <a:pPr marL="700088" lvl="0" indent="-342900">
              <a:lnSpc>
                <a:spcPct val="100000"/>
              </a:lnSpc>
              <a:spcBef>
                <a:spcPts val="1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err="1" smtClean="0"/>
              <a:t>аллергологический</a:t>
            </a:r>
            <a:r>
              <a:rPr lang="ru-RU" dirty="0" smtClean="0"/>
              <a:t> анамнез</a:t>
            </a:r>
            <a:r>
              <a:rPr lang="en-US" dirty="0" smtClean="0"/>
              <a:t>;</a:t>
            </a:r>
            <a:endParaRPr lang="ru-RU" dirty="0" smtClean="0"/>
          </a:p>
          <a:p>
            <a:pPr marL="700088" lvl="0" indent="-342900">
              <a:lnSpc>
                <a:spcPct val="100000"/>
              </a:lnSpc>
              <a:spcBef>
                <a:spcPts val="1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анамнез характера питания больного</a:t>
            </a:r>
            <a:r>
              <a:rPr lang="en-US" dirty="0"/>
              <a:t>.</a:t>
            </a:r>
            <a:endParaRPr lang="ru-RU" dirty="0" smtClean="0"/>
          </a:p>
          <a:p>
            <a:pPr lvl="0">
              <a:lnSpc>
                <a:spcPct val="100000"/>
              </a:lnSpc>
              <a:spcBef>
                <a:spcPts val="1000"/>
              </a:spcBef>
              <a:buNone/>
            </a:pPr>
            <a:endParaRPr lang="ru-RU" dirty="0" smtClean="0"/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" r="15258"/>
          <a:stretch/>
        </p:blipFill>
        <p:spPr>
          <a:xfrm>
            <a:off x="5150610" y="1815547"/>
            <a:ext cx="3525078" cy="299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8774" y="172277"/>
            <a:ext cx="8426451" cy="74212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3000" dirty="0" smtClean="0"/>
              <a:t>Этапы консультирования по вопросам питания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774" y="1908314"/>
            <a:ext cx="8426451" cy="461631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1500"/>
              </a:spcBef>
              <a:buFont typeface="+mj-lt"/>
              <a:buAutoNum type="arabicPeriod" startAt="3"/>
            </a:pPr>
            <a:r>
              <a:rPr lang="ru-RU" dirty="0" smtClean="0"/>
              <a:t>Тщательный анализ образа жизни, определение причины обращения.</a:t>
            </a:r>
          </a:p>
          <a:p>
            <a:pPr marL="457200" indent="-457200">
              <a:lnSpc>
                <a:spcPct val="100000"/>
              </a:lnSpc>
              <a:spcBef>
                <a:spcPts val="1500"/>
              </a:spcBef>
              <a:buFont typeface="+mj-lt"/>
              <a:buAutoNum type="arabicPeriod" startAt="3"/>
            </a:pPr>
            <a:r>
              <a:rPr lang="ru-RU" dirty="0" smtClean="0"/>
              <a:t>Проведение оценки питания.</a:t>
            </a:r>
          </a:p>
          <a:p>
            <a:pPr marL="457200" indent="-457200">
              <a:lnSpc>
                <a:spcPct val="100000"/>
              </a:lnSpc>
              <a:spcBef>
                <a:spcPts val="1500"/>
              </a:spcBef>
              <a:buFont typeface="+mj-lt"/>
              <a:buAutoNum type="arabicPeriod" startAt="3"/>
            </a:pPr>
            <a:r>
              <a:rPr lang="ru-RU" dirty="0" smtClean="0"/>
              <a:t>Проведение необходимых лабораторно-инструментальных обследований.</a:t>
            </a:r>
          </a:p>
          <a:p>
            <a:pPr marL="457200" indent="-457200">
              <a:lnSpc>
                <a:spcPct val="100000"/>
              </a:lnSpc>
              <a:spcBef>
                <a:spcPts val="1500"/>
              </a:spcBef>
              <a:buFont typeface="+mj-lt"/>
              <a:buAutoNum type="arabicPeriod" startAt="3"/>
            </a:pPr>
            <a:r>
              <a:rPr lang="ru-RU" dirty="0" smtClean="0"/>
              <a:t>Рекомендации по тому или иному рациону питания.</a:t>
            </a:r>
          </a:p>
          <a:p>
            <a:pPr marL="457200" lvl="0" indent="-457200">
              <a:lnSpc>
                <a:spcPct val="100000"/>
              </a:lnSpc>
              <a:spcBef>
                <a:spcPts val="1500"/>
              </a:spcBef>
              <a:buFont typeface="+mj-lt"/>
              <a:buAutoNum type="arabicPeriod" startAt="3"/>
            </a:pPr>
            <a:r>
              <a:rPr lang="ru-RU" dirty="0" smtClean="0"/>
              <a:t>Диагностика и лечение заболеваний, ассоциированных с ожирением и избыточным весом.</a:t>
            </a:r>
          </a:p>
          <a:p>
            <a:pPr lvl="0">
              <a:lnSpc>
                <a:spcPct val="100000"/>
              </a:lnSpc>
              <a:spcBef>
                <a:spcPts val="150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40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8774" y="159025"/>
            <a:ext cx="8426451" cy="75537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3000" dirty="0" smtClean="0"/>
              <a:t>Этапы консультирования по вопросам питания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775" y="1325217"/>
            <a:ext cx="8426451" cy="3748254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 startAt="8"/>
            </a:pPr>
            <a:r>
              <a:rPr lang="ru-RU" dirty="0" smtClean="0"/>
              <a:t>Выявление причины избыточного веса.</a:t>
            </a:r>
          </a:p>
          <a:p>
            <a:pPr marL="457200" lvl="0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 startAt="8"/>
            </a:pPr>
            <a:r>
              <a:rPr lang="ru-RU" dirty="0" smtClean="0"/>
              <a:t>Составление эффективной программы похудения.</a:t>
            </a:r>
          </a:p>
          <a:p>
            <a:pPr marL="457200" lvl="0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 startAt="8"/>
            </a:pPr>
            <a:r>
              <a:rPr lang="ru-RU" dirty="0" smtClean="0"/>
              <a:t>Обязательное ведение дневника питания.</a:t>
            </a:r>
          </a:p>
          <a:p>
            <a:pPr marL="457200" lvl="0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 startAt="8"/>
            </a:pPr>
            <a:r>
              <a:rPr lang="ru-RU" dirty="0" smtClean="0"/>
              <a:t>Сохранение достигнутого результата.</a:t>
            </a:r>
          </a:p>
          <a:p>
            <a:pPr marL="457200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 startAt="8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54" y="3448418"/>
            <a:ext cx="4625876" cy="30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9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8774" y="145774"/>
            <a:ext cx="8426451" cy="76862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3000" dirty="0" smtClean="0"/>
              <a:t>Основа методики консультирования по вопросам питания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774" y="1196975"/>
            <a:ext cx="8426451" cy="5327651"/>
          </a:xfrm>
        </p:spPr>
        <p:txBody>
          <a:bodyPr/>
          <a:lstStyle/>
          <a:p>
            <a:pPr marL="357188" lvl="0" indent="-357188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dirty="0" smtClean="0"/>
              <a:t>Понять причины неправильного пищевого поведения.</a:t>
            </a:r>
          </a:p>
          <a:p>
            <a:pPr marL="357188" lvl="0" indent="-357188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dirty="0"/>
              <a:t>С</a:t>
            </a:r>
            <a:r>
              <a:rPr lang="ru-RU" dirty="0" smtClean="0"/>
              <a:t>нять психологическую зависимость от еды.</a:t>
            </a:r>
          </a:p>
          <a:p>
            <a:pPr marL="357188" lvl="0" indent="-357188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dirty="0"/>
              <a:t>П</a:t>
            </a:r>
            <a:r>
              <a:rPr lang="ru-RU" dirty="0" smtClean="0"/>
              <a:t>роработать сложности при формировании правильного пищевого поведения.</a:t>
            </a:r>
          </a:p>
          <a:p>
            <a:pPr marL="357188" lvl="0" indent="-357188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dirty="0"/>
              <a:t>О</a:t>
            </a:r>
            <a:r>
              <a:rPr lang="ru-RU" dirty="0" smtClean="0"/>
              <a:t>казать помощь в сохранении достигнутых результатов.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"/>
          <a:stretch/>
        </p:blipFill>
        <p:spPr>
          <a:xfrm>
            <a:off x="2327619" y="3716438"/>
            <a:ext cx="4488761" cy="28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59026"/>
            <a:ext cx="8207375" cy="755374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3300" b="1" dirty="0" smtClean="0"/>
              <a:t>Общие рекомендации для снижения веса, похудения  с пользой для здоровья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774" y="1311964"/>
            <a:ext cx="8426451" cy="5212661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ts val="2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marL="342900" lvl="0" indent="-342900">
              <a:lnSpc>
                <a:spcPct val="100000"/>
              </a:lnSpc>
              <a:spcBef>
                <a:spcPts val="2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Питайтесь 3 раза в день</a:t>
            </a:r>
            <a:r>
              <a:rPr lang="ru-RU" dirty="0"/>
              <a:t>.</a:t>
            </a:r>
            <a:endParaRPr lang="ru-RU" dirty="0" smtClean="0"/>
          </a:p>
          <a:p>
            <a:pPr marL="342900" lvl="0" indent="-342900">
              <a:lnSpc>
                <a:spcPct val="100000"/>
              </a:lnSpc>
              <a:spcBef>
                <a:spcPts val="2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/>
              <a:t>Е</a:t>
            </a:r>
            <a:r>
              <a:rPr lang="ru-RU" dirty="0" smtClean="0"/>
              <a:t>шьте медленно, тщательно пережевывая пищу. </a:t>
            </a:r>
          </a:p>
          <a:p>
            <a:pPr marL="342900" lvl="0" indent="-342900">
              <a:lnSpc>
                <a:spcPct val="100000"/>
              </a:lnSpc>
              <a:spcBef>
                <a:spcPts val="2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/>
              <a:t>И</a:t>
            </a:r>
            <a:r>
              <a:rPr lang="ru-RU" dirty="0" smtClean="0"/>
              <a:t>сключите потребление алкогольных напитков.</a:t>
            </a:r>
          </a:p>
          <a:p>
            <a:pPr marL="342900" lvl="0" indent="-342900">
              <a:lnSpc>
                <a:spcPct val="100000"/>
              </a:lnSpc>
              <a:spcBef>
                <a:spcPts val="2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/>
              <a:t>П</a:t>
            </a:r>
            <a:r>
              <a:rPr lang="ru-RU" dirty="0" smtClean="0"/>
              <a:t>отребляйте достаточно воды (30 мл на кг веса), но не увлекайтесь потреблением большого количества жидкости﻿.</a:t>
            </a:r>
          </a:p>
          <a:p>
            <a:pPr marL="342900" lvl="0" indent="-342900">
              <a:lnSpc>
                <a:spcPct val="100000"/>
              </a:lnSpc>
              <a:spcBef>
                <a:spcPts val="2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/>
              <a:t>П</a:t>
            </a:r>
            <a:r>
              <a:rPr lang="ru-RU" dirty="0" smtClean="0"/>
              <a:t>омните, что редкие, но обильные приемы пищи, особенно на ночь, работают на ожирение</a:t>
            </a:r>
            <a:r>
              <a:rPr lang="ru-RU" dirty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1689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774" y="1736034"/>
            <a:ext cx="8426451" cy="4788591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ts val="2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/>
              <a:t>Н</a:t>
            </a:r>
            <a:r>
              <a:rPr lang="ru-RU" dirty="0" smtClean="0"/>
              <a:t>е ешьте за компанию, когда вы не голодны</a:t>
            </a:r>
            <a:r>
              <a:rPr lang="ru-RU" dirty="0"/>
              <a:t>.</a:t>
            </a:r>
            <a:endParaRPr lang="ru-RU" dirty="0" smtClean="0"/>
          </a:p>
          <a:p>
            <a:pPr marL="342900" lvl="0" indent="-342900">
              <a:lnSpc>
                <a:spcPct val="100000"/>
              </a:lnSpc>
              <a:spcBef>
                <a:spcPts val="2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/>
              <a:t>Н</a:t>
            </a:r>
            <a:r>
              <a:rPr lang="ru-RU" dirty="0" smtClean="0"/>
              <a:t>е принимайте пищу перед телевизором.</a:t>
            </a:r>
          </a:p>
          <a:p>
            <a:pPr marL="342900" lvl="0" indent="-342900">
              <a:lnSpc>
                <a:spcPct val="100000"/>
              </a:lnSpc>
              <a:spcBef>
                <a:spcPts val="2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/>
              <a:t>С</a:t>
            </a:r>
            <a:r>
              <a:rPr lang="ru-RU" dirty="0" smtClean="0"/>
              <a:t>тремитесь к увеличению двигательной активности в любом ее проявлении</a:t>
            </a:r>
            <a:r>
              <a:rPr lang="ru-RU" dirty="0"/>
              <a:t>.</a:t>
            </a:r>
            <a:endParaRPr lang="ru-RU" dirty="0" smtClean="0"/>
          </a:p>
          <a:p>
            <a:pPr marL="342900" lvl="0" indent="-342900">
              <a:lnSpc>
                <a:spcPct val="100000"/>
              </a:lnSpc>
              <a:spcBef>
                <a:spcPts val="2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/>
              <a:t>Р</a:t>
            </a:r>
            <a:r>
              <a:rPr lang="ru-RU" dirty="0" smtClean="0"/>
              <a:t>егулярно взвешивайтесь утром, натощак.</a:t>
            </a:r>
          </a:p>
          <a:p>
            <a:pPr marL="342900" lvl="0" indent="-342900">
              <a:lnSpc>
                <a:spcPct val="100000"/>
              </a:lnSpc>
              <a:spcBef>
                <a:spcPts val="2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/>
              <a:t>С</a:t>
            </a:r>
            <a:r>
              <a:rPr lang="ru-RU" dirty="0" smtClean="0"/>
              <a:t>пите не менее 7-8 часов в день.</a:t>
            </a:r>
          </a:p>
          <a:p>
            <a:pPr marL="342900" lvl="0" indent="-342900">
              <a:lnSpc>
                <a:spcPct val="100000"/>
              </a:lnSpc>
              <a:spcBef>
                <a:spcPts val="2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/>
              <a:t>С</a:t>
            </a:r>
            <a:r>
              <a:rPr lang="ru-RU" dirty="0" smtClean="0"/>
              <a:t>тарайтесь отвлекаться от мыслей о еде (хобби, спорт, прогулки, посещение театров, кино, книги).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8313" y="159026"/>
            <a:ext cx="8207375" cy="75537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/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3000" dirty="0" smtClean="0"/>
              <a:t>Рекомендации для снижения веса, похудения  с пользой для здоровья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80010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8774" y="130629"/>
            <a:ext cx="8426451" cy="783772"/>
          </a:xfrm>
          <a:prstGeom prst="rect">
            <a:avLst/>
          </a:prstGeom>
        </p:spPr>
        <p:txBody>
          <a:bodyPr anchor="ctr"/>
          <a:lstStyle/>
          <a:p>
            <a:r>
              <a:rPr lang="ru-RU" dirty="0" smtClean="0"/>
              <a:t>Физическая активность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775" y="1828804"/>
            <a:ext cx="3997326" cy="347206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b="1" dirty="0" smtClean="0"/>
              <a:t>Физическая активность (ФА)  </a:t>
            </a:r>
            <a:r>
              <a:rPr lang="ru-RU" dirty="0"/>
              <a:t>–</a:t>
            </a:r>
            <a:r>
              <a:rPr lang="ru-RU" b="1" dirty="0" smtClean="0"/>
              <a:t>  </a:t>
            </a:r>
            <a:r>
              <a:rPr lang="ru-RU" dirty="0" smtClean="0"/>
              <a:t>это какое-либо движение тела,  производимое скелетными (поперечно-полосатыми) мышцами, которое требует расхода энергии, включая активность во время работы, игр,  выполнения домашней работы, поездок.</a:t>
            </a:r>
          </a:p>
          <a:p>
            <a:pPr>
              <a:lnSpc>
                <a:spcPct val="110000"/>
              </a:lnSpc>
            </a:pPr>
            <a:endParaRPr lang="ru-RU" dirty="0" smtClean="0"/>
          </a:p>
          <a:p>
            <a:pPr>
              <a:lnSpc>
                <a:spcPct val="110000"/>
              </a:lnSpc>
            </a:pPr>
            <a:endParaRPr lang="ru-RU" b="1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9" t="232" r="23624" b="-232"/>
          <a:stretch/>
        </p:blipFill>
        <p:spPr>
          <a:xfrm>
            <a:off x="4890570" y="1709529"/>
            <a:ext cx="3805105" cy="430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776" y="6213954"/>
            <a:ext cx="8426450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cs typeface="Times New Roman" panose="02020603050405020304" pitchFamily="18" charset="0"/>
              </a:rPr>
              <a:t>Нутрициология-2040. Горизонты науки глазами ученых. Санкт-Петербург. 2017г.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1"/>
          <a:stretch/>
        </p:blipFill>
        <p:spPr>
          <a:xfrm>
            <a:off x="868397" y="1551918"/>
            <a:ext cx="7424928" cy="4116739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1335304" y="5021950"/>
            <a:ext cx="6865257" cy="3600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68397" y="5681909"/>
            <a:ext cx="7424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cs typeface="Times New Roman" panose="02020603050405020304" pitchFamily="18" charset="0"/>
              </a:rPr>
              <a:t>Годы жизни с поправкой на инвалидность, </a:t>
            </a:r>
            <a:r>
              <a:rPr lang="ru-RU" sz="1400" dirty="0" smtClean="0">
                <a:cs typeface="Times New Roman" panose="02020603050405020304" pitchFamily="18" charset="0"/>
              </a:rPr>
              <a:t>тыс.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sp>
        <p:nvSpPr>
          <p:cNvPr id="17" name="Заголовок 12"/>
          <p:cNvSpPr>
            <a:spLocks noGrp="1"/>
          </p:cNvSpPr>
          <p:nvPr>
            <p:ph type="title" idx="4294967295"/>
          </p:nvPr>
        </p:nvSpPr>
        <p:spPr>
          <a:xfrm>
            <a:off x="358773" y="130175"/>
            <a:ext cx="8426451" cy="784225"/>
          </a:xfrm>
          <a:prstGeom prst="rect">
            <a:avLst/>
          </a:prstGeom>
        </p:spPr>
        <p:txBody>
          <a:bodyPr anchor="ctr"/>
          <a:lstStyle/>
          <a:p>
            <a:r>
              <a:rPr lang="ru-RU" dirty="0" smtClean="0"/>
              <a:t>Факторы риска заболеваний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10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8774" y="159026"/>
            <a:ext cx="8426451" cy="75537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000" dirty="0" smtClean="0"/>
              <a:t>Рекомендации по ФА для здоровых людей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775" y="1954696"/>
            <a:ext cx="4213225" cy="409823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ru-RU" b="1" dirty="0" smtClean="0"/>
              <a:t>Здоровым лицам необходимо заниматься ФА: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lang="ru-RU" b="1" dirty="0" smtClean="0"/>
          </a:p>
          <a:p>
            <a:pPr marL="342900" indent="-342900">
              <a:lnSpc>
                <a:spcPct val="100000"/>
              </a:lnSpc>
              <a:spcBef>
                <a:spcPts val="1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не менее 150 мин/в неделю (30 мин/день, 5 дней/</a:t>
            </a:r>
            <a:r>
              <a:rPr lang="ru-RU" dirty="0" err="1" smtClean="0"/>
              <a:t>нед</a:t>
            </a:r>
            <a:r>
              <a:rPr lang="ru-RU" dirty="0" smtClean="0"/>
              <a:t>.); </a:t>
            </a:r>
          </a:p>
          <a:p>
            <a:pPr marL="342900" indent="-342900">
              <a:lnSpc>
                <a:spcPct val="100000"/>
              </a:lnSpc>
              <a:spcBef>
                <a:spcPts val="1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или интенсивной ФА не менее 75 мин в неделю (15 мин/день, 5 дней/</a:t>
            </a:r>
            <a:r>
              <a:rPr lang="ru-RU" dirty="0" err="1" smtClean="0"/>
              <a:t>нед</a:t>
            </a:r>
            <a:r>
              <a:rPr lang="ru-RU" dirty="0" smtClean="0"/>
              <a:t>.).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lang="ru-RU" dirty="0" smtClean="0"/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lang="ru-RU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" r="38289"/>
          <a:stretch/>
        </p:blipFill>
        <p:spPr>
          <a:xfrm>
            <a:off x="5044137" y="1838740"/>
            <a:ext cx="3631551" cy="404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4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8774" y="145773"/>
            <a:ext cx="8426451" cy="76862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2200" dirty="0" smtClean="0"/>
              <a:t>Лица, которым необходимо медицинское обследование для разрешения занятий интенсивной физической активностью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774" y="1590260"/>
            <a:ext cx="8426451" cy="4921113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Курящие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Лица, имеющие ССЗ в настоящее время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Лица, имеющие два или более из следующих факторов риска развития ИБС:</a:t>
            </a:r>
          </a:p>
          <a:p>
            <a:pPr marL="715963" indent="-358775">
              <a:lnSpc>
                <a:spcPct val="100000"/>
              </a:lnSpc>
              <a:spcBef>
                <a:spcPts val="0"/>
              </a:spcBef>
              <a:buClr>
                <a:srgbClr val="EE672F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АГ</a:t>
            </a:r>
          </a:p>
          <a:p>
            <a:pPr marL="715963" indent="-358775">
              <a:lnSpc>
                <a:spcPct val="100000"/>
              </a:lnSpc>
              <a:spcBef>
                <a:spcPts val="0"/>
              </a:spcBef>
              <a:buClr>
                <a:srgbClr val="EE672F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Повышенный уровень </a:t>
            </a:r>
          </a:p>
          <a:p>
            <a:pPr marL="715963">
              <a:lnSpc>
                <a:spcPct val="100000"/>
              </a:lnSpc>
              <a:spcBef>
                <a:spcPts val="0"/>
              </a:spcBef>
              <a:buClr>
                <a:srgbClr val="EE672F"/>
              </a:buClr>
            </a:pPr>
            <a:r>
              <a:rPr lang="ru-RU" dirty="0" smtClean="0"/>
              <a:t>холестерина</a:t>
            </a:r>
          </a:p>
          <a:p>
            <a:pPr marL="715963" indent="-358775">
              <a:lnSpc>
                <a:spcPct val="100000"/>
              </a:lnSpc>
              <a:spcBef>
                <a:spcPts val="0"/>
              </a:spcBef>
              <a:buClr>
                <a:srgbClr val="EE672F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Семейный анамнез ССЗ</a:t>
            </a:r>
          </a:p>
          <a:p>
            <a:pPr marL="715963" indent="-358775">
              <a:lnSpc>
                <a:spcPct val="100000"/>
              </a:lnSpc>
              <a:spcBef>
                <a:spcPts val="0"/>
              </a:spcBef>
              <a:buClr>
                <a:srgbClr val="EE672F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Сахарный диабет</a:t>
            </a:r>
          </a:p>
          <a:p>
            <a:pPr marL="715963" indent="-358775">
              <a:lnSpc>
                <a:spcPct val="100000"/>
              </a:lnSpc>
              <a:spcBef>
                <a:spcPts val="0"/>
              </a:spcBef>
              <a:buClr>
                <a:srgbClr val="EE672F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Ожирение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Мужчины старше 40 лет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Женщины старше 50 лет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3142" r="6667"/>
          <a:stretch/>
        </p:blipFill>
        <p:spPr>
          <a:xfrm>
            <a:off x="5208104" y="2953069"/>
            <a:ext cx="3467584" cy="299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8774" y="130629"/>
            <a:ext cx="8426451" cy="783772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r>
              <a:rPr lang="ru-RU" dirty="0" smtClean="0"/>
              <a:t>Рекомендации по ФА для пожилых людей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775" y="1470991"/>
            <a:ext cx="4429125" cy="50536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</a:pPr>
            <a:endParaRPr lang="ru-RU" dirty="0" smtClean="0"/>
          </a:p>
          <a:p>
            <a:pPr marL="342900" indent="-342900">
              <a:lnSpc>
                <a:spcPct val="100000"/>
              </a:lnSpc>
              <a:spcBef>
                <a:spcPts val="1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ФА способствует увеличению независимости в ежедневных делах и развивает гибкость, снижает вероятность травм и падений.</a:t>
            </a:r>
          </a:p>
          <a:p>
            <a:pPr marL="342900" indent="-342900">
              <a:lnSpc>
                <a:spcPct val="100000"/>
              </a:lnSpc>
              <a:spcBef>
                <a:spcPts val="1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ФА замедляет процесс старения.</a:t>
            </a:r>
          </a:p>
          <a:p>
            <a:pPr marL="342900" indent="-342900">
              <a:lnSpc>
                <a:spcPct val="100000"/>
              </a:lnSpc>
              <a:spcBef>
                <a:spcPts val="1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/>
              <a:t>Н</a:t>
            </a:r>
            <a:r>
              <a:rPr lang="ru-RU" dirty="0" smtClean="0"/>
              <a:t>ачинать занятия необходимо  с разминки.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ru-RU" dirty="0" smtClean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5" r="17259"/>
          <a:stretch/>
        </p:blipFill>
        <p:spPr>
          <a:xfrm>
            <a:off x="5238995" y="2151180"/>
            <a:ext cx="3436693" cy="330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2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774" y="1842052"/>
            <a:ext cx="4429125" cy="468257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1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Необходимо постепенно увеличивать время занятия до 30 мин в день.</a:t>
            </a:r>
          </a:p>
          <a:p>
            <a:pPr marL="342900" indent="-342900">
              <a:lnSpc>
                <a:spcPct val="100000"/>
              </a:lnSpc>
              <a:spcBef>
                <a:spcPts val="1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/>
              <a:t>Е</a:t>
            </a:r>
            <a:r>
              <a:rPr lang="ru-RU" dirty="0" smtClean="0"/>
              <a:t>сли пожилые люди не могут увеличить объем ФА до рекомендуемого уровня, то они должны заниматься ФА в объеме, соответствующем их физическим возможностям и состоянию здоровья.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8774" y="130629"/>
            <a:ext cx="8426451" cy="783772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/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ru-RU" smtClean="0"/>
              <a:t>Рекомендации по ФА для пожилых людей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5" r="17259"/>
          <a:stretch/>
        </p:blipFill>
        <p:spPr>
          <a:xfrm>
            <a:off x="5238995" y="2151180"/>
            <a:ext cx="3436693" cy="330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8774" y="159026"/>
            <a:ext cx="8426451" cy="75537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3000" dirty="0" smtClean="0"/>
              <a:t>Рекомендации по ФА для пациентов с избыточной массой тела и ожирением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774" y="1364974"/>
            <a:ext cx="8426451" cy="5159651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1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/>
              <a:t>П</a:t>
            </a:r>
            <a:r>
              <a:rPr lang="ru-RU" dirty="0" smtClean="0"/>
              <a:t>редпочтительна ФА низкой и умеренной интенсивности.</a:t>
            </a:r>
          </a:p>
          <a:p>
            <a:pPr marL="342900" indent="-342900">
              <a:lnSpc>
                <a:spcPct val="100000"/>
              </a:lnSpc>
              <a:spcBef>
                <a:spcPts val="1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Необходимо начинать тренировки   медленно, по времени 5-10 минут одно занятие.</a:t>
            </a:r>
          </a:p>
          <a:p>
            <a:pPr marL="342900" indent="-342900">
              <a:lnSpc>
                <a:spcPct val="100000"/>
              </a:lnSpc>
              <a:spcBef>
                <a:spcPts val="1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Далее продолжительность занятия должна увеличиваться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8" y="3372993"/>
            <a:ext cx="6242304" cy="315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6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774" y="1404730"/>
            <a:ext cx="8426451" cy="511989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1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/>
              <a:t>Е</a:t>
            </a:r>
            <a:r>
              <a:rPr lang="ru-RU" dirty="0" smtClean="0"/>
              <a:t>сли снижение веса является основной целью, то следует поощрять ежедневную аэробную активность. </a:t>
            </a:r>
          </a:p>
          <a:p>
            <a:pPr marL="342900" indent="-342900">
              <a:lnSpc>
                <a:spcPct val="100000"/>
              </a:lnSpc>
              <a:spcBef>
                <a:spcPts val="10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/>
              <a:t>Д</a:t>
            </a:r>
            <a:r>
              <a:rPr lang="ru-RU" dirty="0" smtClean="0"/>
              <a:t>ля поддержания массы тела рекомендуется ФА умеренной интенсивности более 300 мин/</a:t>
            </a:r>
            <a:r>
              <a:rPr lang="ru-RU" dirty="0" err="1" smtClean="0"/>
              <a:t>нед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8774" y="172278"/>
            <a:ext cx="8426451" cy="74212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/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3000" dirty="0" smtClean="0"/>
              <a:t>Рекомендации по ФА для пациентов с избыточной массой тела и ожирением</a:t>
            </a:r>
            <a:endParaRPr lang="ru-RU" sz="3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8" y="3372993"/>
            <a:ext cx="6242304" cy="315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620" y="1880733"/>
            <a:ext cx="5032620" cy="3357476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8313" y="5525604"/>
            <a:ext cx="8207375" cy="102552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/>
              <a:t>ОГБУЗ «Центр медицинской профилактики»</a:t>
            </a:r>
          </a:p>
          <a:p>
            <a:pPr algn="ctr"/>
            <a:r>
              <a:rPr lang="ru-RU" dirty="0" smtClean="0"/>
              <a:t>Томск</a:t>
            </a:r>
            <a:r>
              <a:rPr lang="ru-RU" dirty="0"/>
              <a:t>, ул. Бакунина 26, тел. (3822) 46-85-00</a:t>
            </a:r>
          </a:p>
          <a:p>
            <a:pPr algn="ctr"/>
            <a:r>
              <a:rPr lang="ru-RU" dirty="0"/>
              <a:t>Сайт: profilaktika.tomsk.ru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45" y="0"/>
            <a:ext cx="9143955" cy="302562"/>
          </a:xfrm>
          <a:prstGeom prst="rect">
            <a:avLst/>
          </a:prstGeom>
          <a:solidFill>
            <a:srgbClr val="F5F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358775" y="675860"/>
            <a:ext cx="8426450" cy="2080235"/>
          </a:xfrm>
        </p:spPr>
        <p:txBody>
          <a:bodyPr>
            <a:normAutofit/>
          </a:bodyPr>
          <a:lstStyle/>
          <a:p>
            <a:r>
              <a:rPr lang="ru-RU" sz="4400" dirty="0"/>
              <a:t>Благодарю за внимание!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" y="1720208"/>
            <a:ext cx="9143955" cy="16052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234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882332" y="4908220"/>
            <a:ext cx="298831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2600" b="1" dirty="0">
                <a:solidFill>
                  <a:srgbClr val="C00000"/>
                </a:solidFill>
                <a:latin typeface="+mn-lt"/>
              </a:rPr>
              <a:t>ПРАВИЛЬНОЕ </a:t>
            </a:r>
            <a:endParaRPr lang="en-US" altLang="ru-RU" sz="2600" b="1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ru-RU" altLang="ru-RU" sz="2600" b="1" dirty="0">
                <a:solidFill>
                  <a:srgbClr val="C00000"/>
                </a:solidFill>
                <a:latin typeface="+mn-lt"/>
              </a:rPr>
              <a:t>ПИТАНИЕ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985812" y="4908220"/>
            <a:ext cx="356340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2600" b="1" dirty="0">
                <a:solidFill>
                  <a:srgbClr val="C00000"/>
                </a:solidFill>
                <a:latin typeface="+mn-lt"/>
              </a:rPr>
              <a:t>ФИЗИЧЕСКАЯ</a:t>
            </a:r>
            <a:endParaRPr lang="en-US" altLang="ru-RU" sz="2600" b="1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ru-RU" altLang="ru-RU" sz="2600" b="1" dirty="0">
                <a:solidFill>
                  <a:srgbClr val="C00000"/>
                </a:solidFill>
                <a:latin typeface="+mn-lt"/>
              </a:rPr>
              <a:t> АКТИВНОСТЬ</a:t>
            </a:r>
          </a:p>
        </p:txBody>
      </p:sp>
      <p:pic>
        <p:nvPicPr>
          <p:cNvPr id="2050" name="Picture 2" descr="C:\Users\anb.CMP05\Downloads\_ЦМП_картинки\спорт\MixRJgtzRG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474" y="1848561"/>
            <a:ext cx="4277263" cy="270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nb.CMP05\Downloads\_ЦМП_картинки\питание\415824_Cfakepathalimentazio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4" y="2235208"/>
            <a:ext cx="4123474" cy="232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58774" y="130629"/>
            <a:ext cx="8426451" cy="783772"/>
          </a:xfrm>
          <a:prstGeom prst="rect">
            <a:avLst/>
          </a:prstGeom>
        </p:spPr>
        <p:txBody>
          <a:bodyPr anchor="ctr"/>
          <a:lstStyle/>
          <a:p>
            <a:r>
              <a:rPr lang="ru-RU" dirty="0"/>
              <a:t>Принципы долголетия</a:t>
            </a:r>
          </a:p>
        </p:txBody>
      </p:sp>
    </p:spTree>
    <p:extLst>
      <p:ext uri="{BB962C8B-B14F-4D97-AF65-F5344CB8AC3E}">
        <p14:creationId xmlns:p14="http://schemas.microsoft.com/office/powerpoint/2010/main" val="29000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58774" y="1200367"/>
            <a:ext cx="4429126" cy="551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 algn="just">
              <a:spcBef>
                <a:spcPts val="100"/>
              </a:spcBef>
              <a:buFontTx/>
              <a:buAutoNum type="arabicPeriod"/>
              <a:defRPr/>
            </a:pPr>
            <a:r>
              <a:rPr lang="ru-RU" sz="2400" dirty="0"/>
              <a:t>Увеличение нагрузки на сердце даже </a:t>
            </a:r>
            <a:r>
              <a:rPr lang="ru-RU" sz="2400" dirty="0" smtClean="0"/>
              <a:t>в</a:t>
            </a:r>
            <a:r>
              <a:rPr lang="en-US" sz="2400" dirty="0" smtClean="0"/>
              <a:t> </a:t>
            </a:r>
            <a:r>
              <a:rPr lang="ru-RU" sz="2400" dirty="0" smtClean="0"/>
              <a:t>состоянии</a:t>
            </a:r>
            <a:r>
              <a:rPr lang="ru-RU" sz="2400" dirty="0"/>
              <a:t> </a:t>
            </a:r>
            <a:r>
              <a:rPr lang="ru-RU" sz="2400" dirty="0" smtClean="0"/>
              <a:t>покоя.</a:t>
            </a:r>
            <a:endParaRPr lang="ru-RU" sz="2400" dirty="0"/>
          </a:p>
          <a:p>
            <a:pPr marL="363538" indent="-363538" algn="just">
              <a:spcBef>
                <a:spcPts val="100"/>
              </a:spcBef>
              <a:buFontTx/>
              <a:buAutoNum type="arabicPeriod"/>
              <a:defRPr/>
            </a:pPr>
            <a:r>
              <a:rPr lang="ru-RU" sz="2400" dirty="0"/>
              <a:t>Чтобы доставить кислород к жировой и соединительным тканям человека с избыточным </a:t>
            </a:r>
            <a:r>
              <a:rPr lang="ru-RU" sz="2400" dirty="0" smtClean="0"/>
              <a:t>весом, </a:t>
            </a:r>
            <a:r>
              <a:rPr lang="ru-RU" sz="2400" dirty="0"/>
              <a:t>частота пульса должна увеличиться на 50-60</a:t>
            </a:r>
            <a:r>
              <a:rPr lang="ru-RU" sz="2400" dirty="0" smtClean="0"/>
              <a:t>%.</a:t>
            </a:r>
            <a:endParaRPr lang="ru-RU" sz="2400" dirty="0"/>
          </a:p>
          <a:p>
            <a:pPr marL="363538" indent="-363538" algn="just">
              <a:spcBef>
                <a:spcPts val="100"/>
              </a:spcBef>
              <a:buFontTx/>
              <a:buAutoNum type="arabicPeriod"/>
              <a:defRPr/>
            </a:pPr>
            <a:r>
              <a:rPr lang="ru-RU" sz="2400" dirty="0"/>
              <a:t>Болезни позвоночника и </a:t>
            </a:r>
            <a:r>
              <a:rPr lang="ru-RU" sz="2400" dirty="0" smtClean="0"/>
              <a:t>суставов.</a:t>
            </a:r>
            <a:endParaRPr lang="ru-RU" sz="2400" dirty="0"/>
          </a:p>
          <a:p>
            <a:pPr marL="363538" indent="-363538" algn="just">
              <a:spcBef>
                <a:spcPts val="100"/>
              </a:spcBef>
              <a:buFontTx/>
              <a:buAutoNum type="arabicPeriod"/>
              <a:defRPr/>
            </a:pPr>
            <a:r>
              <a:rPr lang="ru-RU" sz="2400" dirty="0"/>
              <a:t>Сахарный диабет 2 </a:t>
            </a:r>
            <a:r>
              <a:rPr lang="ru-RU" sz="2400" dirty="0" smtClean="0"/>
              <a:t>типа.</a:t>
            </a:r>
            <a:r>
              <a:rPr lang="ru-RU" sz="2400" dirty="0"/>
              <a:t> </a:t>
            </a:r>
          </a:p>
          <a:p>
            <a:pPr marL="363538" indent="-363538" algn="just">
              <a:spcBef>
                <a:spcPts val="100"/>
              </a:spcBef>
              <a:buFontTx/>
              <a:buAutoNum type="arabicPeriod"/>
              <a:defRPr/>
            </a:pPr>
            <a:r>
              <a:rPr lang="ru-RU" sz="2400" dirty="0"/>
              <a:t>Сокращение </a:t>
            </a:r>
            <a:r>
              <a:rPr lang="ru-RU" sz="2400" dirty="0" smtClean="0"/>
              <a:t>продолжительности жизни.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16" name="Picture 2" descr="http://fanpage.gr/wp-content/uploads/2015/07/1436346187-648b9906a614a4bb30c20591243c65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583" y="1381618"/>
            <a:ext cx="3636877" cy="469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58774" y="130629"/>
            <a:ext cx="8426451" cy="783772"/>
          </a:xfrm>
          <a:prstGeom prst="rect">
            <a:avLst/>
          </a:prstGeom>
        </p:spPr>
        <p:txBody>
          <a:bodyPr anchor="ctr"/>
          <a:lstStyle/>
          <a:p>
            <a:r>
              <a:rPr lang="ru-RU" dirty="0" smtClean="0"/>
              <a:t>Избыточный вес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5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58775" y="130629"/>
            <a:ext cx="8426450" cy="783772"/>
          </a:xfrm>
          <a:prstGeom prst="rect">
            <a:avLst/>
          </a:prstGeom>
        </p:spPr>
        <p:txBody>
          <a:bodyPr anchor="ctr"/>
          <a:lstStyle/>
          <a:p>
            <a:r>
              <a:rPr lang="ru-RU" dirty="0"/>
              <a:t>Индекс массы тела (ИМТ)</a:t>
            </a:r>
          </a:p>
        </p:txBody>
      </p:sp>
      <p:pic>
        <p:nvPicPr>
          <p:cNvPr id="5" name="Picture 2" descr="https://mensclinic.ru/wp-content/uploads/2019/03/Indeks-massy-tela-819x1024.jpg"/>
          <p:cNvPicPr>
            <a:picLocks noChangeAspect="1" noChangeArrowheads="1"/>
          </p:cNvPicPr>
          <p:nvPr/>
        </p:nvPicPr>
        <p:blipFill rotWithShape="1">
          <a:blip r:embed="rId3"/>
          <a:srcRect l="4323" t="56811" r="5600"/>
          <a:stretch/>
        </p:blipFill>
        <p:spPr bwMode="auto">
          <a:xfrm>
            <a:off x="4185724" y="2317709"/>
            <a:ext cx="4542972" cy="2723451"/>
          </a:xfrm>
          <a:prstGeom prst="rect">
            <a:avLst/>
          </a:prstGeom>
          <a:noFill/>
        </p:spPr>
      </p:pic>
      <p:pic>
        <p:nvPicPr>
          <p:cNvPr id="6" name="Picture 2" descr="https://mensclinic.ru/wp-content/uploads/2019/03/Indeks-massy-tela-819x1024.jpg"/>
          <p:cNvPicPr>
            <a:picLocks noChangeAspect="1" noChangeArrowheads="1"/>
          </p:cNvPicPr>
          <p:nvPr/>
        </p:nvPicPr>
        <p:blipFill rotWithShape="1">
          <a:blip r:embed="rId3"/>
          <a:srcRect l="5553" r="6001" b="43190"/>
          <a:stretch/>
        </p:blipFill>
        <p:spPr bwMode="auto">
          <a:xfrm>
            <a:off x="435429" y="2093845"/>
            <a:ext cx="3765495" cy="3024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145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8774" y="130629"/>
            <a:ext cx="8426451" cy="783772"/>
          </a:xfrm>
          <a:prstGeom prst="rect">
            <a:avLst/>
          </a:prstGeom>
        </p:spPr>
        <p:txBody>
          <a:bodyPr anchor="ctr"/>
          <a:lstStyle/>
          <a:p>
            <a:r>
              <a:rPr lang="ru-RU" dirty="0" smtClean="0"/>
              <a:t>Окружность талии как маркер ИР</a:t>
            </a:r>
            <a:endParaRPr lang="ru-RU" dirty="0"/>
          </a:p>
        </p:txBody>
      </p:sp>
      <p:sp>
        <p:nvSpPr>
          <p:cNvPr id="5" name="Объект 5"/>
          <p:cNvSpPr>
            <a:spLocks noGrp="1"/>
          </p:cNvSpPr>
          <p:nvPr>
            <p:ph idx="1"/>
          </p:nvPr>
        </p:nvSpPr>
        <p:spPr>
          <a:xfrm>
            <a:off x="358774" y="3949148"/>
            <a:ext cx="8426451" cy="2821768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ru-RU" b="1" dirty="0" smtClean="0"/>
              <a:t>Инструментальные методы измерения окружности талии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В положении стоя.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На середине расстояния между нижним краем грудной клетки и гребнем подвздошной кости по средней подмышечной линии.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По самому тонкому месту туловища (не по максимальному размеру и не на уровне пупка).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Clr>
                <a:srgbClr val="EE672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На выдохе, в тот момент, когда живот обследуемого слегка втянут и не выпячен.</a:t>
            </a:r>
          </a:p>
          <a:p>
            <a:pPr>
              <a:spcBef>
                <a:spcPts val="300"/>
              </a:spcBef>
            </a:pPr>
            <a:endParaRPr lang="ru-RU" dirty="0"/>
          </a:p>
        </p:txBody>
      </p:sp>
      <p:pic>
        <p:nvPicPr>
          <p:cNvPr id="4" name="Picture 2" descr="https://cf.ppt-online.org/files/slide/e/exUv4c2KomDPBHgwdWRn7YV9STFrbsy3zpl6AMI8j/slide-15.jpg"/>
          <p:cNvPicPr>
            <a:picLocks noChangeAspect="1" noChangeArrowheads="1"/>
          </p:cNvPicPr>
          <p:nvPr/>
        </p:nvPicPr>
        <p:blipFill rotWithShape="1">
          <a:blip r:embed="rId3"/>
          <a:srcRect l="-779" t="23310" r="779" b="10290"/>
          <a:stretch/>
        </p:blipFill>
        <p:spPr bwMode="auto">
          <a:xfrm>
            <a:off x="468312" y="1196975"/>
            <a:ext cx="5719083" cy="2591300"/>
          </a:xfrm>
          <a:prstGeom prst="rect">
            <a:avLst/>
          </a:prstGeom>
          <a:noFill/>
        </p:spPr>
      </p:pic>
      <p:pic>
        <p:nvPicPr>
          <p:cNvPr id="6" name="Picture 2" descr="C:\Disk D\2020\измерение окружности талии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42" y="1196975"/>
            <a:ext cx="2314645" cy="261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89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www.e-reading.club/illustrations/1021/1021250-img6B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444" y="1196975"/>
            <a:ext cx="4905109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8774" y="130629"/>
            <a:ext cx="8426451" cy="783772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r>
              <a:rPr lang="ru-RU" sz="3100" dirty="0"/>
              <a:t>Анатомические особенности строения </a:t>
            </a:r>
            <a:r>
              <a:rPr lang="ru-RU" sz="3100" dirty="0" smtClean="0"/>
              <a:t>ЖКТ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27554125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Картинки по запросу белки жиры углеводы в продуктах рисуно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" t="7756" r="66496" b="51017"/>
          <a:stretch/>
        </p:blipFill>
        <p:spPr bwMode="auto">
          <a:xfrm>
            <a:off x="648278" y="1484924"/>
            <a:ext cx="2090060" cy="232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1277634" y="-27384"/>
            <a:ext cx="6642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endParaRPr lang="ru-RU" altLang="ru-RU" sz="2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098" name="Picture 2" descr="C:\Users\anb.CMP05\Downloads\_ЦМП_картинки\maxresdefault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03" y="4008355"/>
            <a:ext cx="3037695" cy="19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nb.CMP05\Downloads\_ЦМП_картинки\ddd2dd_b4c937911ca94527a28b3a0cc3b589e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2" y="3984375"/>
            <a:ext cx="2777013" cy="204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nb.CMP05\Downloads\scale_12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903" y="4008355"/>
            <a:ext cx="3066352" cy="204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Картинки по запросу белки жиры углеводы в продуктах рисуно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2" t="7756" r="35886" b="51017"/>
          <a:stretch/>
        </p:blipFill>
        <p:spPr bwMode="auto">
          <a:xfrm>
            <a:off x="3548743" y="1484924"/>
            <a:ext cx="2046515" cy="232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Картинки по запросу белки жиры углеводы в продуктах рисуно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3" t="7756" r="6293" b="51017"/>
          <a:stretch/>
        </p:blipFill>
        <p:spPr bwMode="auto">
          <a:xfrm>
            <a:off x="6405663" y="1484924"/>
            <a:ext cx="2024317" cy="232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8774" y="130629"/>
            <a:ext cx="8426451" cy="78377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dirty="0"/>
              <a:t>Основные питательные </a:t>
            </a:r>
            <a:r>
              <a:rPr lang="ru-RU" dirty="0" smtClean="0"/>
              <a:t>вещества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4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1391</TotalTime>
  <Words>3507</Words>
  <Application>Microsoft Office PowerPoint</Application>
  <PresentationFormat>Экран (4:3)</PresentationFormat>
  <Paragraphs>404</Paragraphs>
  <Slides>36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Cambria</vt:lpstr>
      <vt:lpstr>Times New Roman</vt:lpstr>
      <vt:lpstr>Wingdings</vt:lpstr>
      <vt:lpstr>Тема Office</vt:lpstr>
      <vt:lpstr>Консультирование населения по вопросам питания и физической активности в простой и доступной форме</vt:lpstr>
      <vt:lpstr>Здоровье человека по мнению ВОЗ</vt:lpstr>
      <vt:lpstr>Факторы риска заболеваний</vt:lpstr>
      <vt:lpstr>Принципы долголетия</vt:lpstr>
      <vt:lpstr>Избыточный вес</vt:lpstr>
      <vt:lpstr>Индекс массы тела (ИМТ)</vt:lpstr>
      <vt:lpstr>Окружность талии как маркер ИР</vt:lpstr>
      <vt:lpstr>Анатомические особенности строения ЖКТ</vt:lpstr>
      <vt:lpstr>Основные питательные вещества</vt:lpstr>
      <vt:lpstr>Идеальная тарелка питания</vt:lpstr>
      <vt:lpstr>Средиземноморская диета</vt:lpstr>
      <vt:lpstr>Средиземноморская диета</vt:lpstr>
      <vt:lpstr>Здоровое питание по данным ВОЗ</vt:lpstr>
      <vt:lpstr>Здоровое питание по данным ВОЗ </vt:lpstr>
      <vt:lpstr>Здоровое питание по данным ВОЗ</vt:lpstr>
      <vt:lpstr>Здоровое питание по данным ВОЗ</vt:lpstr>
      <vt:lpstr>Потребность в белках/жирах/углеводах</vt:lpstr>
      <vt:lpstr>Микроэлементы и витамины </vt:lpstr>
      <vt:lpstr>Как выбрать подсолнечное масло? </vt:lpstr>
      <vt:lpstr>Суточная норма воды</vt:lpstr>
      <vt:lpstr>Принципы питания здоровых  пожилых и старых людей</vt:lpstr>
      <vt:lpstr>Принципы питания здоровых пожилых и старых людей</vt:lpstr>
      <vt:lpstr>Этапы консультирования по вопросам питания</vt:lpstr>
      <vt:lpstr>Этапы консультирования по вопросам питания</vt:lpstr>
      <vt:lpstr>Этапы консультирования по вопросам питания</vt:lpstr>
      <vt:lpstr>Основа методики консультирования по вопросам питания</vt:lpstr>
      <vt:lpstr>Общие рекомендации для снижения веса, похудения  с пользой для здоровья</vt:lpstr>
      <vt:lpstr>Презентация PowerPoint</vt:lpstr>
      <vt:lpstr>Физическая активность</vt:lpstr>
      <vt:lpstr>Рекомендации по ФА для здоровых людей</vt:lpstr>
      <vt:lpstr>Лица, которым необходимо медицинское обследование для разрешения занятий интенсивной физической активностью</vt:lpstr>
      <vt:lpstr>Рекомендации по ФА для пожилых людей</vt:lpstr>
      <vt:lpstr>Презентация PowerPoint</vt:lpstr>
      <vt:lpstr>Рекомендации по ФА для пациентов с избыточной массой тела и ожирением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209</cp:revision>
  <dcterms:created xsi:type="dcterms:W3CDTF">2020-02-13T13:44:24Z</dcterms:created>
  <dcterms:modified xsi:type="dcterms:W3CDTF">2020-04-06T10:07:36Z</dcterms:modified>
</cp:coreProperties>
</file>