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  <Override PartName="/ppt/charts/style5.xml" ContentType="application/vnd.ms-office.chartstyle+xml"/>
  <Override PartName="/ppt/charts/colors5.xml" ContentType="application/vnd.ms-office.chartcolorstyle+xml"/>
  <Override PartName="/ppt/charts/style6.xml" ContentType="application/vnd.ms-office.chartstyle+xml"/>
  <Override PartName="/ppt/charts/colors6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77" r:id="rId5"/>
    <p:sldId id="278" r:id="rId6"/>
    <p:sldId id="279" r:id="rId7"/>
    <p:sldId id="280" r:id="rId8"/>
    <p:sldId id="262" r:id="rId9"/>
    <p:sldId id="263" r:id="rId10"/>
    <p:sldId id="269" r:id="rId11"/>
    <p:sldId id="271" r:id="rId12"/>
    <p:sldId id="272" r:id="rId13"/>
    <p:sldId id="264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89" r:id="rId23"/>
    <p:sldId id="290" r:id="rId24"/>
    <p:sldId id="291" r:id="rId25"/>
    <p:sldId id="267" r:id="rId26"/>
    <p:sldId id="265" r:id="rId27"/>
    <p:sldId id="292" r:id="rId28"/>
    <p:sldId id="266" r:id="rId29"/>
    <p:sldId id="293" r:id="rId30"/>
    <p:sldId id="294" r:id="rId31"/>
    <p:sldId id="295" r:id="rId32"/>
    <p:sldId id="274" r:id="rId33"/>
    <p:sldId id="275" r:id="rId3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75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 b="1" dirty="0">
                <a:solidFill>
                  <a:sysClr val="windowText" lastClr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Проектная методика «Карта эмоциональных состояний</a:t>
            </a:r>
            <a:r>
              <a:rPr lang="ru-RU" sz="1400" b="1" dirty="0" smtClean="0">
                <a:solidFill>
                  <a:sysClr val="windowText" lastClr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 1 А класс (октябрь)</a:t>
            </a:r>
            <a:endParaRPr lang="ru-RU" sz="1400" dirty="0">
              <a:solidFill>
                <a:sysClr val="windowText" lastClr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6327555409740452"/>
          <c:y val="2.3809523809523808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5.2064923700420665E-2"/>
          <c:y val="0.15065621719195857"/>
          <c:w val="0.95776674654798588"/>
          <c:h val="0.6922250141744807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школа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Лист1!$A$2:$A$8</c:f>
              <c:strCache>
                <c:ptCount val="7"/>
                <c:pt idx="0">
                  <c:v>Радость</c:v>
                </c:pt>
                <c:pt idx="1">
                  <c:v>Гнев</c:v>
                </c:pt>
                <c:pt idx="2">
                  <c:v>Раздражение</c:v>
                </c:pt>
                <c:pt idx="3">
                  <c:v>Скука</c:v>
                </c:pt>
                <c:pt idx="4">
                  <c:v>Доверие</c:v>
                </c:pt>
                <c:pt idx="5">
                  <c:v>Грусть</c:v>
                </c:pt>
                <c:pt idx="6">
                  <c:v>Усталость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17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17</c:v>
                </c:pt>
                <c:pt idx="5">
                  <c:v>5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дом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Лист1!$A$2:$A$8</c:f>
              <c:strCache>
                <c:ptCount val="7"/>
                <c:pt idx="0">
                  <c:v>Радость</c:v>
                </c:pt>
                <c:pt idx="1">
                  <c:v>Гнев</c:v>
                </c:pt>
                <c:pt idx="2">
                  <c:v>Раздражение</c:v>
                </c:pt>
                <c:pt idx="3">
                  <c:v>Скука</c:v>
                </c:pt>
                <c:pt idx="4">
                  <c:v>Доверие</c:v>
                </c:pt>
                <c:pt idx="5">
                  <c:v>Грусть</c:v>
                </c:pt>
                <c:pt idx="6">
                  <c:v>Усталость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17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17</c:v>
                </c:pt>
                <c:pt idx="5">
                  <c:v>4</c:v>
                </c:pt>
                <c:pt idx="6">
                  <c:v>17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одноклассники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Лист1!$A$2:$A$8</c:f>
              <c:strCache>
                <c:ptCount val="7"/>
                <c:pt idx="0">
                  <c:v>Радость</c:v>
                </c:pt>
                <c:pt idx="1">
                  <c:v>Гнев</c:v>
                </c:pt>
                <c:pt idx="2">
                  <c:v>Раздражение</c:v>
                </c:pt>
                <c:pt idx="3">
                  <c:v>Скука</c:v>
                </c:pt>
                <c:pt idx="4">
                  <c:v>Доверие</c:v>
                </c:pt>
                <c:pt idx="5">
                  <c:v>Грусть</c:v>
                </c:pt>
                <c:pt idx="6">
                  <c:v>Усталость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  <c:pt idx="0">
                  <c:v>17</c:v>
                </c:pt>
                <c:pt idx="1">
                  <c:v>0</c:v>
                </c:pt>
                <c:pt idx="3">
                  <c:v>0</c:v>
                </c:pt>
                <c:pt idx="4">
                  <c:v>17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Лист1!$A$2:$A$8</c:f>
              <c:strCache>
                <c:ptCount val="7"/>
                <c:pt idx="0">
                  <c:v>Радость</c:v>
                </c:pt>
                <c:pt idx="1">
                  <c:v>Гнев</c:v>
                </c:pt>
                <c:pt idx="2">
                  <c:v>Раздражение</c:v>
                </c:pt>
                <c:pt idx="3">
                  <c:v>Скука</c:v>
                </c:pt>
                <c:pt idx="4">
                  <c:v>Доверие</c:v>
                </c:pt>
                <c:pt idx="5">
                  <c:v>Грусть</c:v>
                </c:pt>
                <c:pt idx="6">
                  <c:v>Усталость</c:v>
                </c:pt>
              </c:strCache>
            </c:strRef>
          </c:cat>
          <c:val>
            <c:numRef>
              <c:f>Лист1!$E$2:$E$8</c:f>
              <c:numCache>
                <c:formatCode>General</c:formatCode>
                <c:ptCount val="7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3870592"/>
        <c:axId val="33872128"/>
      </c:barChart>
      <c:catAx>
        <c:axId val="33870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3872128"/>
        <c:crosses val="autoZero"/>
        <c:auto val="1"/>
        <c:lblAlgn val="ctr"/>
        <c:lblOffset val="100"/>
        <c:noMultiLvlLbl val="0"/>
      </c:catAx>
      <c:valAx>
        <c:axId val="33872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38705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ru-RU" sz="1400" b="1" dirty="0">
                <a:solidFill>
                  <a:sysClr val="windowText" lastClr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Проектная методика «Карта эмоциональных состояний</a:t>
            </a:r>
            <a:r>
              <a:rPr lang="ru-RU" sz="1400" b="1" dirty="0" smtClean="0">
                <a:solidFill>
                  <a:sysClr val="windowText" lastClr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 1А класс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ru-RU" sz="1400" b="1" dirty="0" smtClean="0">
                <a:solidFill>
                  <a:sysClr val="windowText" lastClr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 апрель)</a:t>
            </a:r>
            <a:endParaRPr lang="ru-RU" sz="1400" dirty="0">
              <a:solidFill>
                <a:sysClr val="windowText" lastClr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школа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Лист1!$A$2:$A$8</c:f>
              <c:strCache>
                <c:ptCount val="7"/>
                <c:pt idx="0">
                  <c:v>Радость</c:v>
                </c:pt>
                <c:pt idx="1">
                  <c:v>Гнев</c:v>
                </c:pt>
                <c:pt idx="2">
                  <c:v>Раздражение</c:v>
                </c:pt>
                <c:pt idx="3">
                  <c:v>Скука</c:v>
                </c:pt>
                <c:pt idx="4">
                  <c:v>Доверие</c:v>
                </c:pt>
                <c:pt idx="5">
                  <c:v>Грусть</c:v>
                </c:pt>
                <c:pt idx="6">
                  <c:v>Усталость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12</c:v>
                </c:pt>
                <c:pt idx="1">
                  <c:v>3</c:v>
                </c:pt>
                <c:pt idx="2">
                  <c:v>2</c:v>
                </c:pt>
                <c:pt idx="3">
                  <c:v>0</c:v>
                </c:pt>
                <c:pt idx="4">
                  <c:v>12</c:v>
                </c:pt>
                <c:pt idx="5">
                  <c:v>4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дом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Лист1!$A$2:$A$8</c:f>
              <c:strCache>
                <c:ptCount val="7"/>
                <c:pt idx="0">
                  <c:v>Радость</c:v>
                </c:pt>
                <c:pt idx="1">
                  <c:v>Гнев</c:v>
                </c:pt>
                <c:pt idx="2">
                  <c:v>Раздражение</c:v>
                </c:pt>
                <c:pt idx="3">
                  <c:v>Скука</c:v>
                </c:pt>
                <c:pt idx="4">
                  <c:v>Доверие</c:v>
                </c:pt>
                <c:pt idx="5">
                  <c:v>Грусть</c:v>
                </c:pt>
                <c:pt idx="6">
                  <c:v>Усталость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12</c:v>
                </c:pt>
                <c:pt idx="1">
                  <c:v>2</c:v>
                </c:pt>
                <c:pt idx="2">
                  <c:v>0</c:v>
                </c:pt>
                <c:pt idx="3">
                  <c:v>3</c:v>
                </c:pt>
                <c:pt idx="4">
                  <c:v>12</c:v>
                </c:pt>
                <c:pt idx="5">
                  <c:v>0</c:v>
                </c:pt>
                <c:pt idx="6">
                  <c:v>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одноклассники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Лист1!$A$2:$A$8</c:f>
              <c:strCache>
                <c:ptCount val="7"/>
                <c:pt idx="0">
                  <c:v>Радость</c:v>
                </c:pt>
                <c:pt idx="1">
                  <c:v>Гнев</c:v>
                </c:pt>
                <c:pt idx="2">
                  <c:v>Раздражение</c:v>
                </c:pt>
                <c:pt idx="3">
                  <c:v>Скука</c:v>
                </c:pt>
                <c:pt idx="4">
                  <c:v>Доверие</c:v>
                </c:pt>
                <c:pt idx="5">
                  <c:v>Грусть</c:v>
                </c:pt>
                <c:pt idx="6">
                  <c:v>Усталость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  <c:pt idx="0">
                  <c:v>10</c:v>
                </c:pt>
                <c:pt idx="1">
                  <c:v>0</c:v>
                </c:pt>
                <c:pt idx="2">
                  <c:v>2</c:v>
                </c:pt>
                <c:pt idx="3">
                  <c:v>2</c:v>
                </c:pt>
                <c:pt idx="4">
                  <c:v>12</c:v>
                </c:pt>
                <c:pt idx="5">
                  <c:v>0</c:v>
                </c:pt>
                <c:pt idx="6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484608"/>
        <c:axId val="34486144"/>
      </c:barChart>
      <c:catAx>
        <c:axId val="34484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4486144"/>
        <c:crosses val="autoZero"/>
        <c:auto val="1"/>
        <c:lblAlgn val="ctr"/>
        <c:lblOffset val="100"/>
        <c:noMultiLvlLbl val="0"/>
      </c:catAx>
      <c:valAx>
        <c:axId val="34486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484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ru-RU" sz="1400" b="1" i="0" baseline="0" dirty="0">
                <a:solidFill>
                  <a:sysClr val="windowText" lastClr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Проектная методика «Карта эмоциональных состояний»</a:t>
            </a:r>
            <a:endParaRPr lang="ru-RU" sz="1400" dirty="0">
              <a:solidFill>
                <a:sysClr val="windowText" lastClr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ru-RU" sz="1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Б</a:t>
            </a:r>
            <a:r>
              <a:rPr lang="ru-RU" sz="1400" b="1" baseline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класс (октябрь)</a:t>
            </a:r>
            <a:endParaRPr lang="ru-RU" sz="1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школа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Лист1!$A$2:$A$8</c:f>
              <c:strCache>
                <c:ptCount val="7"/>
                <c:pt idx="0">
                  <c:v>Радость</c:v>
                </c:pt>
                <c:pt idx="1">
                  <c:v>Гнев</c:v>
                </c:pt>
                <c:pt idx="2">
                  <c:v>Раздражение</c:v>
                </c:pt>
                <c:pt idx="3">
                  <c:v>Скука</c:v>
                </c:pt>
                <c:pt idx="4">
                  <c:v>Доверие</c:v>
                </c:pt>
                <c:pt idx="5">
                  <c:v>Грусть</c:v>
                </c:pt>
                <c:pt idx="6">
                  <c:v>Усталость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14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14</c:v>
                </c:pt>
                <c:pt idx="5">
                  <c:v>4</c:v>
                </c:pt>
                <c:pt idx="6">
                  <c:v>14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дом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Лист1!$A$2:$A$8</c:f>
              <c:strCache>
                <c:ptCount val="7"/>
                <c:pt idx="0">
                  <c:v>Радость</c:v>
                </c:pt>
                <c:pt idx="1">
                  <c:v>Гнев</c:v>
                </c:pt>
                <c:pt idx="2">
                  <c:v>Раздражение</c:v>
                </c:pt>
                <c:pt idx="3">
                  <c:v>Скука</c:v>
                </c:pt>
                <c:pt idx="4">
                  <c:v>Доверие</c:v>
                </c:pt>
                <c:pt idx="5">
                  <c:v>Грусть</c:v>
                </c:pt>
                <c:pt idx="6">
                  <c:v>Усталость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14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14</c:v>
                </c:pt>
                <c:pt idx="5">
                  <c:v>0</c:v>
                </c:pt>
                <c:pt idx="6">
                  <c:v>12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одноклассники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Лист1!$A$2:$A$8</c:f>
              <c:strCache>
                <c:ptCount val="7"/>
                <c:pt idx="0">
                  <c:v>Радость</c:v>
                </c:pt>
                <c:pt idx="1">
                  <c:v>Гнев</c:v>
                </c:pt>
                <c:pt idx="2">
                  <c:v>Раздражение</c:v>
                </c:pt>
                <c:pt idx="3">
                  <c:v>Скука</c:v>
                </c:pt>
                <c:pt idx="4">
                  <c:v>Доверие</c:v>
                </c:pt>
                <c:pt idx="5">
                  <c:v>Грусть</c:v>
                </c:pt>
                <c:pt idx="6">
                  <c:v>Усталость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  <c:pt idx="0">
                  <c:v>14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14</c:v>
                </c:pt>
                <c:pt idx="5">
                  <c:v>0</c:v>
                </c:pt>
                <c:pt idx="6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6370304"/>
        <c:axId val="36416128"/>
      </c:barChart>
      <c:catAx>
        <c:axId val="36370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6416128"/>
        <c:crosses val="autoZero"/>
        <c:auto val="1"/>
        <c:lblAlgn val="ctr"/>
        <c:lblOffset val="100"/>
        <c:noMultiLvlLbl val="0"/>
      </c:catAx>
      <c:valAx>
        <c:axId val="36416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6370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 b="1" i="0" baseline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Проектная методика «Карта эмоциональных состояний»</a:t>
            </a:r>
            <a:endParaRPr lang="ru-RU" sz="14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 b="1" i="0" baseline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 Б класс (апрель)</a:t>
            </a:r>
            <a:endParaRPr lang="ru-RU" sz="14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школа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Лист1!$A$2:$A$8</c:f>
              <c:strCache>
                <c:ptCount val="7"/>
                <c:pt idx="0">
                  <c:v>Радость</c:v>
                </c:pt>
                <c:pt idx="1">
                  <c:v>Гнев</c:v>
                </c:pt>
                <c:pt idx="2">
                  <c:v>Раздражение</c:v>
                </c:pt>
                <c:pt idx="3">
                  <c:v>Скука</c:v>
                </c:pt>
                <c:pt idx="4">
                  <c:v>Доверие</c:v>
                </c:pt>
                <c:pt idx="5">
                  <c:v>Грусть</c:v>
                </c:pt>
                <c:pt idx="6">
                  <c:v>Усталость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14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14</c:v>
                </c:pt>
                <c:pt idx="5">
                  <c:v>4</c:v>
                </c:pt>
                <c:pt idx="6">
                  <c:v>14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дом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Лист1!$A$2:$A$8</c:f>
              <c:strCache>
                <c:ptCount val="7"/>
                <c:pt idx="0">
                  <c:v>Радость</c:v>
                </c:pt>
                <c:pt idx="1">
                  <c:v>Гнев</c:v>
                </c:pt>
                <c:pt idx="2">
                  <c:v>Раздражение</c:v>
                </c:pt>
                <c:pt idx="3">
                  <c:v>Скука</c:v>
                </c:pt>
                <c:pt idx="4">
                  <c:v>Доверие</c:v>
                </c:pt>
                <c:pt idx="5">
                  <c:v>Грусть</c:v>
                </c:pt>
                <c:pt idx="6">
                  <c:v>Усталость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14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14</c:v>
                </c:pt>
                <c:pt idx="5">
                  <c:v>0</c:v>
                </c:pt>
                <c:pt idx="6">
                  <c:v>12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одноклассники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Лист1!$A$2:$A$8</c:f>
              <c:strCache>
                <c:ptCount val="7"/>
                <c:pt idx="0">
                  <c:v>Радость</c:v>
                </c:pt>
                <c:pt idx="1">
                  <c:v>Гнев</c:v>
                </c:pt>
                <c:pt idx="2">
                  <c:v>Раздражение</c:v>
                </c:pt>
                <c:pt idx="3">
                  <c:v>Скука</c:v>
                </c:pt>
                <c:pt idx="4">
                  <c:v>Доверие</c:v>
                </c:pt>
                <c:pt idx="5">
                  <c:v>Грусть</c:v>
                </c:pt>
                <c:pt idx="6">
                  <c:v>Усталость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  <c:pt idx="0">
                  <c:v>14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14</c:v>
                </c:pt>
                <c:pt idx="5">
                  <c:v>0</c:v>
                </c:pt>
                <c:pt idx="6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8466432"/>
        <c:axId val="98476416"/>
      </c:barChart>
      <c:catAx>
        <c:axId val="98466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8476416"/>
        <c:crosses val="autoZero"/>
        <c:auto val="1"/>
        <c:lblAlgn val="ctr"/>
        <c:lblOffset val="100"/>
        <c:noMultiLvlLbl val="0"/>
      </c:catAx>
      <c:valAx>
        <c:axId val="98476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8466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200" b="1" i="0" baseline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Проектная методика «Карта эмоциональных состояний»</a:t>
            </a:r>
            <a:endParaRPr lang="ru-RU" sz="12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 sz="1200" b="0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200" b="1" i="0" baseline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ru-RU" sz="1200" b="1" i="0" baseline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i="0" baseline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класс (октябрь)</a:t>
            </a:r>
            <a:endParaRPr lang="ru-RU" sz="12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7444444444444446"/>
          <c:y val="1.984126984126984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школа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Лист1!$A$2:$A$8</c:f>
              <c:strCache>
                <c:ptCount val="7"/>
                <c:pt idx="0">
                  <c:v>Радость</c:v>
                </c:pt>
                <c:pt idx="1">
                  <c:v>Гнев</c:v>
                </c:pt>
                <c:pt idx="2">
                  <c:v>Раздражение</c:v>
                </c:pt>
                <c:pt idx="3">
                  <c:v>Скука</c:v>
                </c:pt>
                <c:pt idx="4">
                  <c:v>Доверие</c:v>
                </c:pt>
                <c:pt idx="5">
                  <c:v>Грусть</c:v>
                </c:pt>
                <c:pt idx="6">
                  <c:v>Усталость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13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13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дом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Лист1!$A$2:$A$8</c:f>
              <c:strCache>
                <c:ptCount val="7"/>
                <c:pt idx="0">
                  <c:v>Радость</c:v>
                </c:pt>
                <c:pt idx="1">
                  <c:v>Гнев</c:v>
                </c:pt>
                <c:pt idx="2">
                  <c:v>Раздражение</c:v>
                </c:pt>
                <c:pt idx="3">
                  <c:v>Скука</c:v>
                </c:pt>
                <c:pt idx="4">
                  <c:v>Доверие</c:v>
                </c:pt>
                <c:pt idx="5">
                  <c:v>Грусть</c:v>
                </c:pt>
                <c:pt idx="6">
                  <c:v>Усталость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13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13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одноклассники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Лист1!$A$2:$A$8</c:f>
              <c:strCache>
                <c:ptCount val="7"/>
                <c:pt idx="0">
                  <c:v>Радость</c:v>
                </c:pt>
                <c:pt idx="1">
                  <c:v>Гнев</c:v>
                </c:pt>
                <c:pt idx="2">
                  <c:v>Раздражение</c:v>
                </c:pt>
                <c:pt idx="3">
                  <c:v>Скука</c:v>
                </c:pt>
                <c:pt idx="4">
                  <c:v>Доверие</c:v>
                </c:pt>
                <c:pt idx="5">
                  <c:v>Грусть</c:v>
                </c:pt>
                <c:pt idx="6">
                  <c:v>Усталость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  <c:pt idx="0">
                  <c:v>13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13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1985280"/>
        <c:axId val="102016512"/>
      </c:barChart>
      <c:catAx>
        <c:axId val="101985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02016512"/>
        <c:crosses val="autoZero"/>
        <c:auto val="1"/>
        <c:lblAlgn val="ctr"/>
        <c:lblOffset val="100"/>
        <c:noMultiLvlLbl val="0"/>
      </c:catAx>
      <c:valAx>
        <c:axId val="1020165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1985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200" b="1" i="0" baseline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Проектная методика «Карта эмоциональных состояний»</a:t>
            </a:r>
            <a:endParaRPr lang="ru-RU" sz="12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200" b="1" i="0" baseline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ru-RU" sz="1200" b="1" i="0" baseline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i="0" baseline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класс (май)</a:t>
            </a:r>
            <a:endParaRPr lang="ru-RU" sz="12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школа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Лист1!$A$2:$A$8</c:f>
              <c:strCache>
                <c:ptCount val="7"/>
                <c:pt idx="0">
                  <c:v>Радость</c:v>
                </c:pt>
                <c:pt idx="1">
                  <c:v>Гнев</c:v>
                </c:pt>
                <c:pt idx="2">
                  <c:v>Раздражение</c:v>
                </c:pt>
                <c:pt idx="3">
                  <c:v>Скука</c:v>
                </c:pt>
                <c:pt idx="4">
                  <c:v>Доверие</c:v>
                </c:pt>
                <c:pt idx="5">
                  <c:v>Грусть</c:v>
                </c:pt>
                <c:pt idx="6">
                  <c:v>Усталость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12</c:v>
                </c:pt>
                <c:pt idx="5">
                  <c:v>0</c:v>
                </c:pt>
                <c:pt idx="6">
                  <c:v>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дом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Лист1!$A$2:$A$8</c:f>
              <c:strCache>
                <c:ptCount val="7"/>
                <c:pt idx="0">
                  <c:v>Радость</c:v>
                </c:pt>
                <c:pt idx="1">
                  <c:v>Гнев</c:v>
                </c:pt>
                <c:pt idx="2">
                  <c:v>Раздражение</c:v>
                </c:pt>
                <c:pt idx="3">
                  <c:v>Скука</c:v>
                </c:pt>
                <c:pt idx="4">
                  <c:v>Доверие</c:v>
                </c:pt>
                <c:pt idx="5">
                  <c:v>Грусть</c:v>
                </c:pt>
                <c:pt idx="6">
                  <c:v>Усталость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12</c:v>
                </c:pt>
                <c:pt idx="1">
                  <c:v>0</c:v>
                </c:pt>
                <c:pt idx="2">
                  <c:v>0</c:v>
                </c:pt>
                <c:pt idx="3">
                  <c:v>5</c:v>
                </c:pt>
                <c:pt idx="4">
                  <c:v>12</c:v>
                </c:pt>
                <c:pt idx="5">
                  <c:v>12</c:v>
                </c:pt>
                <c:pt idx="6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одноклассники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Лист1!$A$2:$A$8</c:f>
              <c:strCache>
                <c:ptCount val="7"/>
                <c:pt idx="0">
                  <c:v>Радость</c:v>
                </c:pt>
                <c:pt idx="1">
                  <c:v>Гнев</c:v>
                </c:pt>
                <c:pt idx="2">
                  <c:v>Раздражение</c:v>
                </c:pt>
                <c:pt idx="3">
                  <c:v>Скука</c:v>
                </c:pt>
                <c:pt idx="4">
                  <c:v>Доверие</c:v>
                </c:pt>
                <c:pt idx="5">
                  <c:v>Грусть</c:v>
                </c:pt>
                <c:pt idx="6">
                  <c:v>Усталость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  <c:pt idx="0">
                  <c:v>12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12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3701504"/>
        <c:axId val="103113472"/>
      </c:barChart>
      <c:catAx>
        <c:axId val="103701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03113472"/>
        <c:crosses val="autoZero"/>
        <c:auto val="1"/>
        <c:lblAlgn val="ctr"/>
        <c:lblOffset val="100"/>
        <c:noMultiLvlLbl val="0"/>
      </c:catAx>
      <c:valAx>
        <c:axId val="1031134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3701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 каким настроением ты пришел в школу (обучающиеся)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4.76190476190476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1004126547455296E-2"/>
                  <c:y val="-5.95238095238095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8340210912425492E-2"/>
                  <c:y val="-5.95238095238095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2008253094910592E-2"/>
                  <c:y val="-9.92063492063492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8340210912425492E-2"/>
                  <c:y val="-6.74603174603174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0174232003668042E-2"/>
                  <c:y val="-5.15873015873015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спокойствие</c:v>
                </c:pt>
                <c:pt idx="1">
                  <c:v>страх</c:v>
                </c:pt>
                <c:pt idx="2">
                  <c:v>грусть</c:v>
                </c:pt>
                <c:pt idx="3">
                  <c:v>радость</c:v>
                </c:pt>
                <c:pt idx="4">
                  <c:v>удивление </c:v>
                </c:pt>
                <c:pt idx="5">
                  <c:v>злость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52</c:v>
                </c:pt>
                <c:pt idx="1">
                  <c:v>7</c:v>
                </c:pt>
                <c:pt idx="2">
                  <c:v>12</c:v>
                </c:pt>
                <c:pt idx="3">
                  <c:v>0</c:v>
                </c:pt>
                <c:pt idx="4">
                  <c:v>7</c:v>
                </c:pt>
                <c:pt idx="5">
                  <c:v>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107321600"/>
        <c:axId val="109536384"/>
        <c:axId val="0"/>
      </c:bar3DChart>
      <c:catAx>
        <c:axId val="107321600"/>
        <c:scaling>
          <c:orientation val="minMax"/>
        </c:scaling>
        <c:delete val="0"/>
        <c:axPos val="b"/>
        <c:majorTickMark val="none"/>
        <c:minorTickMark val="none"/>
        <c:tickLblPos val="nextTo"/>
        <c:crossAx val="109536384"/>
        <c:crosses val="autoZero"/>
        <c:auto val="1"/>
        <c:lblAlgn val="ctr"/>
        <c:lblOffset val="100"/>
        <c:noMultiLvlLbl val="0"/>
      </c:catAx>
      <c:valAx>
        <c:axId val="1095363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07321600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107361024"/>
        <c:axId val="107362560"/>
        <c:axId val="0"/>
      </c:bar3DChart>
      <c:catAx>
        <c:axId val="107361024"/>
        <c:scaling>
          <c:orientation val="minMax"/>
        </c:scaling>
        <c:delete val="0"/>
        <c:axPos val="b"/>
        <c:majorTickMark val="none"/>
        <c:minorTickMark val="none"/>
        <c:tickLblPos val="nextTo"/>
        <c:crossAx val="107362560"/>
        <c:crosses val="autoZero"/>
        <c:auto val="1"/>
        <c:lblAlgn val="ctr"/>
        <c:lblOffset val="100"/>
        <c:noMultiLvlLbl val="0"/>
      </c:catAx>
      <c:valAx>
        <c:axId val="1073625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0736102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 каким настроением пришел сегодня в школу (учителя)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7.53968253968253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4.76190476190476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3148148148148147E-3"/>
                  <c:y val="-2.7777777777777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3148148148148147E-3"/>
                  <c:y val="-5.95238095238095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6296296296296294E-3"/>
                  <c:y val="-5.15873015873015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8.4875562720133283E-17"/>
                  <c:y val="-6.74603174603174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7777777777777776E-2"/>
                  <c:y val="-4.36507936507936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6"/>
                <c:pt idx="0">
                  <c:v>грусть</c:v>
                </c:pt>
                <c:pt idx="1">
                  <c:v>радость</c:v>
                </c:pt>
                <c:pt idx="2">
                  <c:v>спокойствие</c:v>
                </c:pt>
                <c:pt idx="3">
                  <c:v>страх</c:v>
                </c:pt>
                <c:pt idx="4">
                  <c:v>удивление</c:v>
                </c:pt>
                <c:pt idx="5">
                  <c:v>злость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2</c:v>
                </c:pt>
                <c:pt idx="1">
                  <c:v>6</c:v>
                </c:pt>
                <c:pt idx="2">
                  <c:v>12</c:v>
                </c:pt>
                <c:pt idx="3">
                  <c:v>1</c:v>
                </c:pt>
                <c:pt idx="4">
                  <c:v>2</c:v>
                </c:pt>
                <c:pt idx="5">
                  <c:v>3</c:v>
                </c:pt>
                <c:pt idx="6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107395328"/>
        <c:axId val="107398272"/>
        <c:axId val="0"/>
      </c:bar3DChart>
      <c:catAx>
        <c:axId val="107395328"/>
        <c:scaling>
          <c:orientation val="minMax"/>
        </c:scaling>
        <c:delete val="0"/>
        <c:axPos val="b"/>
        <c:majorTickMark val="none"/>
        <c:minorTickMark val="none"/>
        <c:tickLblPos val="nextTo"/>
        <c:crossAx val="107398272"/>
        <c:crosses val="autoZero"/>
        <c:auto val="1"/>
        <c:lblAlgn val="ctr"/>
        <c:lblOffset val="100"/>
        <c:noMultiLvlLbl val="0"/>
      </c:catAx>
      <c:valAx>
        <c:axId val="1073982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07395328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8F50A1C8-2910-4F0E-AB3C-0DAD970D0B49}" type="datetimeFigureOut">
              <a:rPr lang="ru-RU" smtClean="0"/>
              <a:t>16.08.2022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CF5B9F53-28C1-451F-83DC-5A27329EAD8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0A1C8-2910-4F0E-AB3C-0DAD970D0B49}" type="datetimeFigureOut">
              <a:rPr lang="ru-RU" smtClean="0"/>
              <a:t>16.08.2022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B9F53-28C1-451F-83DC-5A27329EAD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2352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0A1C8-2910-4F0E-AB3C-0DAD970D0B49}" type="datetimeFigureOut">
              <a:rPr lang="ru-RU" smtClean="0"/>
              <a:t>16.08.2022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B9F53-28C1-451F-83DC-5A27329EAD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F50A1C8-2910-4F0E-AB3C-0DAD970D0B49}" type="datetimeFigureOut">
              <a:rPr lang="ru-RU" smtClean="0"/>
              <a:t>16.08.2022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F5B9F53-28C1-451F-83DC-5A27329EAD8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8F50A1C8-2910-4F0E-AB3C-0DAD970D0B49}" type="datetimeFigureOut">
              <a:rPr lang="ru-RU" smtClean="0"/>
              <a:t>16.08.2022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CF5B9F53-28C1-451F-83DC-5A27329EAD8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0A1C8-2910-4F0E-AB3C-0DAD970D0B49}" type="datetimeFigureOut">
              <a:rPr lang="ru-RU" smtClean="0"/>
              <a:t>16.08.2022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B9F53-28C1-451F-83DC-5A27329EAD8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0A1C8-2910-4F0E-AB3C-0DAD970D0B49}" type="datetimeFigureOut">
              <a:rPr lang="ru-RU" smtClean="0"/>
              <a:t>16.08.2022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B9F53-28C1-451F-83DC-5A27329EAD8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F50A1C8-2910-4F0E-AB3C-0DAD970D0B49}" type="datetimeFigureOut">
              <a:rPr lang="ru-RU" smtClean="0"/>
              <a:t>16.08.2022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F5B9F53-28C1-451F-83DC-5A27329EAD8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0A1C8-2910-4F0E-AB3C-0DAD970D0B49}" type="datetimeFigureOut">
              <a:rPr lang="ru-RU" smtClean="0"/>
              <a:t>16.08.2022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B9F53-28C1-451F-83DC-5A27329EAD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F50A1C8-2910-4F0E-AB3C-0DAD970D0B49}" type="datetimeFigureOut">
              <a:rPr lang="ru-RU" smtClean="0"/>
              <a:t>16.08.2022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F5B9F53-28C1-451F-83DC-5A27329EAD8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F50A1C8-2910-4F0E-AB3C-0DAD970D0B49}" type="datetimeFigureOut">
              <a:rPr lang="ru-RU" smtClean="0"/>
              <a:t>16.08.2022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F5B9F53-28C1-451F-83DC-5A27329EAD8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F50A1C8-2910-4F0E-AB3C-0DAD970D0B49}" type="datetimeFigureOut">
              <a:rPr lang="ru-RU" smtClean="0"/>
              <a:t>16.08.2022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F5B9F53-28C1-451F-83DC-5A27329EAD8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01921" y="942256"/>
            <a:ext cx="9890079" cy="4488726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 работы </a:t>
            </a:r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педагога-психолога</a:t>
            </a:r>
            <a:b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Аксеновой Надежды Викторовны</a:t>
            </a:r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b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2021-2022 </a:t>
            </a:r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год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55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5909" y="138546"/>
            <a:ext cx="10515600" cy="778130"/>
          </a:xfrm>
        </p:spPr>
        <p:txBody>
          <a:bodyPr>
            <a:normAutofit fontScale="90000"/>
          </a:bodyPr>
          <a:lstStyle/>
          <a:p>
            <a:r>
              <a:rPr lang="ru-RU" sz="2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Диагностика особенностей эмоционального состояния ребёнка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81050616"/>
              </p:ext>
            </p:extLst>
          </p:nvPr>
        </p:nvGraphicFramePr>
        <p:xfrm>
          <a:off x="360528" y="812040"/>
          <a:ext cx="5003043" cy="560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360844257"/>
              </p:ext>
            </p:extLst>
          </p:nvPr>
        </p:nvGraphicFramePr>
        <p:xfrm>
          <a:off x="6423547" y="764274"/>
          <a:ext cx="5486400" cy="56501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7150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954848744"/>
              </p:ext>
            </p:extLst>
          </p:nvPr>
        </p:nvGraphicFramePr>
        <p:xfrm>
          <a:off x="241111" y="655097"/>
          <a:ext cx="5486400" cy="5786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71298057"/>
              </p:ext>
            </p:extLst>
          </p:nvPr>
        </p:nvGraphicFramePr>
        <p:xfrm>
          <a:off x="6328012" y="655096"/>
          <a:ext cx="5486400" cy="5786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1192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048883821"/>
              </p:ext>
            </p:extLst>
          </p:nvPr>
        </p:nvGraphicFramePr>
        <p:xfrm>
          <a:off x="541361" y="341195"/>
          <a:ext cx="5486400" cy="59913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174674477"/>
              </p:ext>
            </p:extLst>
          </p:nvPr>
        </p:nvGraphicFramePr>
        <p:xfrm>
          <a:off x="6328012" y="341195"/>
          <a:ext cx="5486400" cy="59913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7044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«Профориентационное тестирование» для 9-11 классов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999577591"/>
              </p:ext>
            </p:extLst>
          </p:nvPr>
        </p:nvGraphicFramePr>
        <p:xfrm>
          <a:off x="166255" y="1218630"/>
          <a:ext cx="11485418" cy="54592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23915"/>
                <a:gridCol w="4519516"/>
                <a:gridCol w="2452171"/>
                <a:gridCol w="3289816"/>
              </a:tblGrid>
              <a:tr h="18197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Характеристика типов личности по Дж. </a:t>
                      </a:r>
                      <a:r>
                        <a:rPr lang="ru-RU" sz="3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Холланду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класс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(кол-во уч.)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класс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(кол-во уч.)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065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Реалистичный тип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065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Интеллектуальный тип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065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Социальный тип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065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Конвенциальный тип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065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Предприимчивый тип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065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Артистический тип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230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5018" y="108383"/>
            <a:ext cx="9956800" cy="847580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изучения удовлетворенности учащихся школьной жизнью.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разработана А.А. Андреевым)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257707"/>
              </p:ext>
            </p:extLst>
          </p:nvPr>
        </p:nvGraphicFramePr>
        <p:xfrm>
          <a:off x="207818" y="1011386"/>
          <a:ext cx="11471565" cy="55421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6681"/>
                <a:gridCol w="3047977"/>
                <a:gridCol w="2991644"/>
                <a:gridCol w="2308456"/>
                <a:gridCol w="1676807"/>
              </a:tblGrid>
              <a:tr h="7750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Класс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Классный руководитель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Количество респондентов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Показатель школьной удовлетворенности по классу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Коэффициент по классу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30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Силаева И.В.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30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2б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Пшеничникова Т.А.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30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Семененко А.А.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30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Решетникова Е.Ю.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30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2-4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30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Ластовец А.Ф.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30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5б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Березкин А.Н.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30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Митракова Л.А.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30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6б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Березкина Н.В.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30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Коптыгина Н.В.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30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Мозгунова Е.А.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30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5-8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1368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1,9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30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Аксенова Н.В.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30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Талаева Т.В.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30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Лисицына М.В.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30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9-11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30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СОШ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2952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727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96982"/>
            <a:ext cx="9956800" cy="74814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«Оценка уровня школьной мотивации» Н. Г Лускановой (2-8 класс)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406563395"/>
              </p:ext>
            </p:extLst>
          </p:nvPr>
        </p:nvGraphicFramePr>
        <p:xfrm>
          <a:off x="152400" y="651161"/>
          <a:ext cx="11429999" cy="59802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6587"/>
                <a:gridCol w="2173175"/>
                <a:gridCol w="1965991"/>
                <a:gridCol w="2491832"/>
                <a:gridCol w="1813982"/>
                <a:gridCol w="1898432"/>
              </a:tblGrid>
              <a:tr h="17780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Высокий уровень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Хорошей школьной мотивацией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Положительное отношение к школе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Низкая школьная мотивация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Негативное отношение к школе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413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413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2б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413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413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413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413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5б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413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413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6б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413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413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969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8чел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чел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31чел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56чел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чел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317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диагностика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мотивации учения и эмоционального отношения к учению (9-11 класс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Ч.Д. Спилбергера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65580076"/>
              </p:ext>
            </p:extLst>
          </p:nvPr>
        </p:nvGraphicFramePr>
        <p:xfrm>
          <a:off x="193964" y="1620984"/>
          <a:ext cx="11443855" cy="46717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35370"/>
                <a:gridCol w="1226358"/>
                <a:gridCol w="1524340"/>
                <a:gridCol w="1512507"/>
                <a:gridCol w="1690007"/>
                <a:gridCol w="1677099"/>
                <a:gridCol w="1678174"/>
              </a:tblGrid>
              <a:tr h="4544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Шкала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высокий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низкий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270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Познавательная активность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407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Мотивация достижения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44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Тревожность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44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Гнев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404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девочки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мальчики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девочки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мальчики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девочки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мальчики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078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96982"/>
            <a:ext cx="9956800" cy="76200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анализа диагностики познавательных процессов младших  школьников </a:t>
            </a:r>
            <a:b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1-4 классы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418274707"/>
              </p:ext>
            </p:extLst>
          </p:nvPr>
        </p:nvGraphicFramePr>
        <p:xfrm>
          <a:off x="235527" y="1618909"/>
          <a:ext cx="11443855" cy="4206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79418"/>
                <a:gridCol w="1692854"/>
                <a:gridCol w="3362094"/>
                <a:gridCol w="2246702"/>
                <a:gridCol w="2562787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очень высокий уровень развития.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76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высокий.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76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низкий.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2б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212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46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учеников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90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развития внимания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12,7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459977" y="1124116"/>
            <a:ext cx="37024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76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76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ja-JP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Оценка устойчивости внимания </a:t>
            </a:r>
            <a:endParaRPr kumimoji="0" lang="ru-RU" altLang="ja-JP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710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61535188"/>
              </p:ext>
            </p:extLst>
          </p:nvPr>
        </p:nvGraphicFramePr>
        <p:xfrm>
          <a:off x="138547" y="886693"/>
          <a:ext cx="11485417" cy="58604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18114"/>
                <a:gridCol w="2750110"/>
                <a:gridCol w="3395986"/>
                <a:gridCol w="3721207"/>
              </a:tblGrid>
              <a:tr h="15857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Достаточно динамичный процесс заучивания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Среднединамичный процесс заучивания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Нединамичный процесс заучивания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65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65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2б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65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65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826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учеников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5857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развития памяти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23,6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06582" y="100795"/>
            <a:ext cx="1028007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ja-JP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Изучение логической и механической памяти</a:t>
            </a:r>
            <a:endParaRPr kumimoji="0" lang="ru-RU" altLang="ja-JP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9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263361603"/>
              </p:ext>
            </p:extLst>
          </p:nvPr>
        </p:nvGraphicFramePr>
        <p:xfrm>
          <a:off x="180109" y="1011381"/>
          <a:ext cx="11430001" cy="56249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54036"/>
                <a:gridCol w="2757055"/>
                <a:gridCol w="2854036"/>
                <a:gridCol w="2964874"/>
              </a:tblGrid>
              <a:tr h="8035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конкретные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логические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категориальные связи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81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81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2б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81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81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219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учеников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498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развития мышления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27,05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5,45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07819" y="137015"/>
            <a:ext cx="112914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ja-JP" sz="2400" b="1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методика наглядно-образного мышления у младшего школьника.</a:t>
            </a:r>
            <a:endParaRPr kumimoji="0" lang="ru-RU" altLang="ja-JP" sz="3200" b="1" i="0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020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sz="quarter" idx="1"/>
          </p:nvPr>
        </p:nvSpPr>
        <p:spPr>
          <a:xfrm>
            <a:off x="838200" y="436728"/>
            <a:ext cx="10515600" cy="574023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работы педагога-психолога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психолого-педагогических условий, способствующих сохранению и укреплению психологического здоровья участников образовательно-воспитательного процесса, полноценному развитию личности учащихся.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1.Коррекционная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детьми разных категорий по утвержденным программам школы.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Продолжение сопровождения обучения детей с ОВЗ и других категорий.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Необходимая профилактическая и коррекционная работа на обеспечение благоприятного психологического климата;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Психологическая подготовка обучающихся 9, 11-х классов к ЕГЭ, устному собеседованию;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.Помощь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классным руководителям в ходе воспитательной работы обучающихся: проведение родительский собраний, беседы с родителями, работа с детьми.</a:t>
            </a: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55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40927308"/>
              </p:ext>
            </p:extLst>
          </p:nvPr>
        </p:nvGraphicFramePr>
        <p:xfrm>
          <a:off x="290944" y="561747"/>
          <a:ext cx="11416147" cy="62263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67358"/>
                <a:gridCol w="2045703"/>
                <a:gridCol w="1586820"/>
                <a:gridCol w="1585576"/>
                <a:gridCol w="1586820"/>
                <a:gridCol w="2643870"/>
              </a:tblGrid>
              <a:tr h="7932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очень высокий </a:t>
                      </a:r>
                      <a:b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высокий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низкий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очень низкий.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36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36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5б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36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36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6б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36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36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36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36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36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496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учеников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4287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развития восприятия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274618" y="38527"/>
            <a:ext cx="907472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Диагностика восприятия.</a:t>
            </a:r>
            <a:endParaRPr kumimoji="0" lang="ru-RU" alt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73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91102745"/>
              </p:ext>
            </p:extLst>
          </p:nvPr>
        </p:nvGraphicFramePr>
        <p:xfrm>
          <a:off x="193964" y="678869"/>
          <a:ext cx="11374580" cy="61480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07426"/>
                <a:gridCol w="1485634"/>
                <a:gridCol w="1410051"/>
                <a:gridCol w="3258731"/>
                <a:gridCol w="3512738"/>
              </a:tblGrid>
              <a:tr h="5906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отлично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хорошо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удовлетворительно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неудовлетворительно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24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24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5б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24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24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6б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24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24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24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24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24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959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учеников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5067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развития внимания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27,9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79417" y="89942"/>
            <a:ext cx="95702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Диагностика внимания.</a:t>
            </a:r>
            <a:endParaRPr kumimoji="0" lang="ru-RU" alt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66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17994768"/>
              </p:ext>
            </p:extLst>
          </p:nvPr>
        </p:nvGraphicFramePr>
        <p:xfrm>
          <a:off x="235526" y="595746"/>
          <a:ext cx="11416148" cy="60544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74985"/>
                <a:gridCol w="2817650"/>
                <a:gridCol w="3173433"/>
                <a:gridCol w="3350080"/>
              </a:tblGrid>
              <a:tr h="4082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высокий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низкий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82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82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5б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82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6а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82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6б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82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82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82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82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82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165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учеников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552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развития памяти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27,9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366655" y="-14798"/>
            <a:ext cx="439189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Диагностика памяти.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154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985800943"/>
              </p:ext>
            </p:extLst>
          </p:nvPr>
        </p:nvGraphicFramePr>
        <p:xfrm>
          <a:off x="180110" y="678872"/>
          <a:ext cx="11443854" cy="60944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23868"/>
                <a:gridCol w="2331858"/>
                <a:gridCol w="2255966"/>
                <a:gridCol w="2428559"/>
                <a:gridCol w="2603603"/>
              </a:tblGrid>
              <a:tr h="5800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Высокий уровень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хороший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низкий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91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91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5б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91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6а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91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6б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91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91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91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91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91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799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учеников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4797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развития мышления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46,5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32,6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15,1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5,8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995054" y="-31328"/>
            <a:ext cx="828258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Диагностика мышления.</a:t>
            </a:r>
            <a:endParaRPr kumimoji="0" lang="ru-RU" alt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7347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51695145"/>
              </p:ext>
            </p:extLst>
          </p:nvPr>
        </p:nvGraphicFramePr>
        <p:xfrm>
          <a:off x="193962" y="611719"/>
          <a:ext cx="11388439" cy="60384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71279"/>
                <a:gridCol w="1135067"/>
                <a:gridCol w="1304413"/>
                <a:gridCol w="1304413"/>
                <a:gridCol w="1304413"/>
                <a:gridCol w="1460028"/>
                <a:gridCol w="1304413"/>
                <a:gridCol w="1304413"/>
              </a:tblGrid>
              <a:tr h="17275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класса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474" marR="66474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познавательные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474" marR="66474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коммуникативные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474" marR="66474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эмоциональные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474" marR="66474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саморазвития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474" marR="66474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позиция школьника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474" marR="66474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достижения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474" marR="66474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внешние  (поощрения,  наказания)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474" marR="66474" marT="0" marB="0" anchor="ctr"/>
                </a:tc>
              </a:tr>
              <a:tr h="3316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2а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474" marR="664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474" marR="664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474" marR="664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474" marR="664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474" marR="664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474" marR="664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474" marR="664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474" marR="66474" marT="0" marB="0" anchor="ctr"/>
                </a:tc>
              </a:tr>
              <a:tr h="3316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2б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474" marR="664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474" marR="664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474" marR="664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474" marR="664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474" marR="664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474" marR="664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474" marR="664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474" marR="66474" marT="0" marB="0" anchor="ctr"/>
                </a:tc>
              </a:tr>
              <a:tr h="3316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474" marR="664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474" marR="664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474" marR="664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474" marR="664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474" marR="664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474" marR="664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474" marR="664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474" marR="66474" marT="0" marB="0" anchor="ctr"/>
                </a:tc>
              </a:tr>
              <a:tr h="3316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474" marR="664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474" marR="664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474" marR="664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474" marR="664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474" marR="664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474" marR="664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474" marR="664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474" marR="66474" marT="0" marB="0" anchor="ctr"/>
                </a:tc>
              </a:tr>
              <a:tr h="3316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5а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474" marR="664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474" marR="664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474" marR="664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474" marR="664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474" marR="664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474" marR="664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474" marR="664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474" marR="66474" marT="0" marB="0" anchor="ctr"/>
                </a:tc>
              </a:tr>
              <a:tr h="3316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5б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474" marR="664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474" marR="664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474" marR="664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474" marR="664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474" marR="664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474" marR="664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474" marR="664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474" marR="66474" marT="0" marB="0" anchor="ctr"/>
                </a:tc>
              </a:tr>
              <a:tr h="3316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6а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474" marR="664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474" marR="664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474" marR="664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474" marR="664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474" marR="664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474" marR="664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474" marR="664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474" marR="66474" marT="0" marB="0" anchor="ctr"/>
                </a:tc>
              </a:tr>
              <a:tr h="3316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6б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474" marR="66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474" marR="66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474" marR="66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474" marR="66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474" marR="66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474" marR="66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474" marR="66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474" marR="66474" marT="0" marB="0"/>
                </a:tc>
              </a:tr>
              <a:tr h="3316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474" marR="66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474" marR="66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474" marR="66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474" marR="66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474" marR="66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474" marR="66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474" marR="66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474" marR="66474" marT="0" marB="0"/>
                </a:tc>
              </a:tr>
              <a:tr h="3316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474" marR="66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474" marR="66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474" marR="66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474" marR="66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474" marR="66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474" marR="66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474" marR="66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474" marR="66474" marT="0" marB="0"/>
                </a:tc>
              </a:tr>
              <a:tr h="3316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474" marR="66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474" marR="66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474" marR="66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474" marR="66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474" marR="66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474" marR="66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474" marR="66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474" marR="66474" marT="0" marB="0"/>
                </a:tc>
              </a:tr>
              <a:tr h="3316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474" marR="66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474" marR="66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474" marR="66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474" marR="66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474" marR="66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474" marR="66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474" marR="66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474" marR="66474" marT="0" marB="0"/>
                </a:tc>
              </a:tr>
              <a:tr h="3316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474" marR="66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474" marR="66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474" marR="66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474" marR="66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474" marR="66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474" marR="66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474" marR="66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474" marR="66474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330036" y="137801"/>
            <a:ext cx="954602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Опросник «Учебная мотивация» (Карпова Г.А.)</a:t>
            </a:r>
            <a:endParaRPr kumimoji="0" lang="ru-RU" altLang="ru-RU" sz="3200" b="0" i="0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252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3344" y="130509"/>
            <a:ext cx="10972800" cy="1393490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Консультативная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за 2021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год 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79792848"/>
              </p:ext>
            </p:extLst>
          </p:nvPr>
        </p:nvGraphicFramePr>
        <p:xfrm>
          <a:off x="166256" y="1482435"/>
          <a:ext cx="11471562" cy="51309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23854"/>
                <a:gridCol w="3823854"/>
                <a:gridCol w="3823854"/>
              </a:tblGrid>
              <a:tr h="22357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Категории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обращающихся к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психологу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индивидуальных приемов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групповых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приемов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238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Учащиеся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238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Родители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238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238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за год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194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9943" y="157140"/>
            <a:ext cx="73745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Психологическая акция «Настроение»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112661333"/>
              </p:ext>
            </p:extLst>
          </p:nvPr>
        </p:nvGraphicFramePr>
        <p:xfrm>
          <a:off x="207818" y="1094509"/>
          <a:ext cx="11416146" cy="55556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748305655"/>
              </p:ext>
            </p:extLst>
          </p:nvPr>
        </p:nvGraphicFramePr>
        <p:xfrm>
          <a:off x="6151418" y="1946564"/>
          <a:ext cx="5301471" cy="39000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4633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065142342"/>
              </p:ext>
            </p:extLst>
          </p:nvPr>
        </p:nvGraphicFramePr>
        <p:xfrm>
          <a:off x="277091" y="1517073"/>
          <a:ext cx="11333018" cy="50222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829256" y="295604"/>
            <a:ext cx="757290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Психологическая акция «Настроение»</a:t>
            </a:r>
          </a:p>
        </p:txBody>
      </p:sp>
    </p:spTree>
    <p:extLst>
      <p:ext uri="{BB962C8B-B14F-4D97-AF65-F5344CB8AC3E}">
        <p14:creationId xmlns:p14="http://schemas.microsoft.com/office/powerpoint/2010/main" val="1766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63235" y="210235"/>
            <a:ext cx="1133301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Акция «Суперумник»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63235" y="1180376"/>
            <a:ext cx="11333019" cy="4435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место (Комарова Вероника, Комлев Макар – 1а класс, Сураева Маргарита – 3класс, Соколова Снежанна – 1б класс)</a:t>
            </a:r>
          </a:p>
          <a:p>
            <a:pPr>
              <a:lnSpc>
                <a:spcPct val="150000"/>
              </a:lnSpc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место (Левченко Кира – 1а класс, Дуркалец Михаил – 1б класс,    Пшеничников Семен, Бочарова Милана – 3класс,)</a:t>
            </a:r>
          </a:p>
          <a:p>
            <a:pPr>
              <a:lnSpc>
                <a:spcPct val="150000"/>
              </a:lnSpc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место (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Фарзиева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Амина, Давыдова Дарина – 1а класс, Рогова Кира, Козлова Виктория- 1б класс, Русин Евгений – 3класс)</a:t>
            </a:r>
          </a:p>
        </p:txBody>
      </p:sp>
    </p:spTree>
    <p:extLst>
      <p:ext uri="{BB962C8B-B14F-4D97-AF65-F5344CB8AC3E}">
        <p14:creationId xmlns:p14="http://schemas.microsoft.com/office/powerpoint/2010/main" val="274229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 рисунков «Мой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самый счастливый день»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место (, Левченко Кира -1 а класс, Пятибратов Демид – 2 а класс, Минина Мария, Чупина Варвара , Куликов Сергей– 2 а класс)</a:t>
            </a: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место (Пономарева Юля -4 класс, Пшеничникова Валерия, Комлев Демьян- 2 а класс)</a:t>
            </a: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место (Килин Андрей, Соколов Артем,  Мамаева Екатерина -3 класс, Шарга София,  Куликова Вероника, Григорьев Денис, Феафилактов Павел  – 2а класс, Давыдова Дарина, Воронова Софья -1а класс)</a:t>
            </a:r>
          </a:p>
        </p:txBody>
      </p:sp>
    </p:spTree>
    <p:extLst>
      <p:ext uri="{BB962C8B-B14F-4D97-AF65-F5344CB8AC3E}">
        <p14:creationId xmlns:p14="http://schemas.microsoft.com/office/powerpoint/2010/main" val="170668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8036" y="138546"/>
            <a:ext cx="10972800" cy="1052945"/>
          </a:xfrm>
        </p:spPr>
        <p:txBody>
          <a:bodyPr>
            <a:normAutofit fontScale="90000"/>
          </a:bodyPr>
          <a:lstStyle/>
          <a:p>
            <a:r>
              <a:rPr lang="ru-RU" sz="27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Диагностика и мониторинг адаптации к школе первоклассников</a:t>
            </a:r>
            <a:r>
              <a:rPr lang="ru-RU" sz="36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3200" b="1" dirty="0"/>
              <a:t>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2200" b="1" dirty="0" smtClean="0">
                <a:solidFill>
                  <a:schemeClr val="tx1"/>
                </a:solidFill>
              </a:rPr>
              <a:t>Н.Г. Лускановой</a:t>
            </a:r>
            <a:r>
              <a:rPr lang="ru-RU" sz="22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206997578"/>
              </p:ext>
            </p:extLst>
          </p:nvPr>
        </p:nvGraphicFramePr>
        <p:xfrm>
          <a:off x="193965" y="872835"/>
          <a:ext cx="11623961" cy="57960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5040"/>
                <a:gridCol w="1268561"/>
                <a:gridCol w="1438156"/>
                <a:gridCol w="1252734"/>
                <a:gridCol w="1413281"/>
                <a:gridCol w="1268561"/>
                <a:gridCol w="1149847"/>
                <a:gridCol w="1397453"/>
                <a:gridCol w="920328"/>
              </a:tblGrid>
              <a:tr h="20264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15" marR="61615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Высокий уровень школьной мотивации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15" marR="6161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Хорошая школьная мотивация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15" marR="6161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Положительное отношение к школе, но школа привлекает детей внеучебной деятельностью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15" marR="6161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Низкая школьная мотивация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15" marR="6161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190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15" marR="6161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15" marR="6161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15" marR="6161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15" marR="6161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15" marR="6161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15" marR="6161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15" marR="6161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15" marR="6161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15" marR="61615" marT="0" marB="0"/>
                </a:tc>
              </a:tr>
              <a:tr h="83952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1А класс (октябрь)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15" marR="6161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15" marR="6161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16,7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15" marR="6161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15" marR="6161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15" marR="6161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15" marR="6161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15" marR="6161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15" marR="6161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15" marR="61615" marT="0" marB="0"/>
                </a:tc>
              </a:tr>
              <a:tr h="83952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1А класс (май)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15" marR="6161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15" marR="6161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22,2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15" marR="6161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15" marR="6161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15" marR="6161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15" marR="6161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27,8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15" marR="6161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15" marR="6161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3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15" marR="61615" marT="0" marB="0"/>
                </a:tc>
              </a:tr>
              <a:tr h="83952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1Б класс (октябрь)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15" marR="6161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15" marR="6161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15" marR="6161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15" marR="6161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15" marR="6161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15" marR="6161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15" marR="6161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15" marR="6161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300" dirty="0">
                          <a:effectLst/>
                        </a:rPr>
                        <a:t>-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15" marR="61615" marT="0" marB="0"/>
                </a:tc>
              </a:tr>
              <a:tr h="83952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1Б класс (май)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15" marR="6161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15" marR="6161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15" marR="6161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15" marR="6161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15" marR="6161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15" marR="6161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15" marR="6161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15" marR="6161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300" dirty="0">
                          <a:effectLst/>
                        </a:rPr>
                        <a:t>-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15" marR="6161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83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4572000" cy="736744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«Занимательная математика»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 ОВЗ с легкой УО</a:t>
            </a:r>
          </a:p>
        </p:txBody>
      </p:sp>
      <p:pic>
        <p:nvPicPr>
          <p:cNvPr id="4" name="Объект 3" descr="C:\Users\Admin\Downloads\IMG-20220318-WA0087.jpg"/>
          <p:cNvPicPr>
            <a:picLocks noGrp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027" y="2022764"/>
            <a:ext cx="4491374" cy="439564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6458923" y="667389"/>
            <a:ext cx="49901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«Мир реальный и виртуальный». </a:t>
            </a:r>
          </a:p>
        </p:txBody>
      </p:sp>
      <p:pic>
        <p:nvPicPr>
          <p:cNvPr id="6" name="Рисунок 5" descr="C:\Users\Admin\AppData\Local\Temp\Rar$DIa0.317\IMG_20220315_131859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995056"/>
            <a:ext cx="5444836" cy="45165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8350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7310" y="177656"/>
            <a:ext cx="9956800" cy="515071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анкетирование 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7-11 классов по употреблению ПАВ.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8481035"/>
              </p:ext>
            </p:extLst>
          </p:nvPr>
        </p:nvGraphicFramePr>
        <p:xfrm>
          <a:off x="193964" y="691358"/>
          <a:ext cx="11430000" cy="6068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99991"/>
                <a:gridCol w="1394594"/>
                <a:gridCol w="1435415"/>
              </a:tblGrid>
              <a:tr h="5869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 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32" marR="4123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ответов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1232" marR="4123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1232" marR="41232" marT="0" marB="0" anchor="b"/>
                </a:tc>
              </a:tr>
              <a:tr h="3913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1.Откуда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Вам известно о наркотиках?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1232" marR="4123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1232" marR="4123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1232" marR="41232" marT="0" marB="0" anchor="b"/>
                </a:tc>
              </a:tr>
              <a:tr h="3913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личный опыт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1232" marR="4123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1232" marR="4123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10,6%</a:t>
                      </a:r>
                      <a:endParaRPr lang="ru-RU" sz="2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1232" marR="41232" marT="0" marB="0" anchor="b"/>
                </a:tc>
              </a:tr>
              <a:tr h="3913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опыт друзей, знакомых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1232" marR="4123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1232" marR="4123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4,3%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1232" marR="41232" marT="0" marB="0" anchor="b"/>
                </a:tc>
              </a:tr>
              <a:tr h="3913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информация в СМИ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1232" marR="4123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2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1232" marR="4123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85,1%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1232" marR="41232" marT="0" marB="0" anchor="b"/>
                </a:tc>
              </a:tr>
              <a:tr h="3913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2.Есть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 у Вас знакомые, страдающие наркотической зависимостью?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1232" marR="412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1232" marR="4123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1232" marR="41232" marT="0" marB="0" anchor="b"/>
                </a:tc>
              </a:tr>
              <a:tr h="3913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1232" marR="4123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2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1232" marR="4123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31,9%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1232" marR="41232" marT="0" marB="0" anchor="b"/>
                </a:tc>
              </a:tr>
              <a:tr h="3913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нет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1232" marR="4123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2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1232" marR="4123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68,1%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1232" marR="41232" marT="0" marB="0" anchor="b"/>
                </a:tc>
              </a:tr>
              <a:tr h="3939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Что, на Ваш взгляд, толкает молодых людей на употребление наркотиков?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1232" marR="4123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1232" marR="4123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1232" marR="41232" marT="0" marB="0" anchor="b"/>
                </a:tc>
              </a:tr>
              <a:tr h="3913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одиночество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1232" marR="4123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1232" marR="4123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14,9%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1232" marR="41232" marT="0" marB="0" anchor="b"/>
                </a:tc>
              </a:tr>
              <a:tr h="3913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любопытство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1232" marR="4123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2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1232" marR="4123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38,3%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1232" marR="41232" marT="0" marB="0" anchor="b"/>
                </a:tc>
              </a:tr>
              <a:tr h="3913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влияние 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обружающих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1232" marR="4123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2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1232" marR="4123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46,8%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1232" marR="41232" marT="0" marB="0" anchor="b"/>
                </a:tc>
              </a:tr>
              <a:tr h="3913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Предлагали ли Вам попробовать наркотик?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1232" marR="4123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1232" marR="4123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1232" marR="41232" marT="0" marB="0" anchor="b"/>
                </a:tc>
              </a:tr>
              <a:tr h="3913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1232" marR="4123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2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1232" marR="4123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31.9%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1232" marR="41232" marT="0" marB="0" anchor="b"/>
                </a:tc>
              </a:tr>
              <a:tr h="1419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нет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1232" marR="4123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2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1232" marR="4123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68,1%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1232" marR="41232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475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57307"/>
            <a:ext cx="10515600" cy="77094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адачи </a:t>
            </a: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2022-2023 </a:t>
            </a: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год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38200" y="969822"/>
            <a:ext cx="10515600" cy="55556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психологически здоровой личности продолжать проводить диагностику адаптации и мотивации, а также стрессоустойчивости, тревожности и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аддиктивного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поведения; 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Коррекционная работа с детьми разных категорий по утвержденным программам школы. 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Продолжение сопровождения обучения детей с ОВЗ и других категорий. 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Необходимая профилактическая и коррекционная работа на обеспечение благоприятного психологического климата;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Психологическая подготовка обучающихся 9, 11-х классов к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устному собеседованию;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.Помощь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классным руководителям в ходе воспитательной работы обучающихся: проведение родительский собраний, беседы с родителями, работа с детьми.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679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38200" y="789709"/>
            <a:ext cx="10515600" cy="44196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ru-RU" sz="9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  <a:endParaRPr lang="ru-RU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52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2727" y="108383"/>
            <a:ext cx="9956800" cy="806017"/>
          </a:xfrm>
        </p:spPr>
        <p:txBody>
          <a:bodyPr>
            <a:noAutofit/>
          </a:bodyPr>
          <a:lstStyle/>
          <a:p>
            <a:r>
              <a:rPr lang="ru-RU" sz="2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Диагностика учащихся 5-х классов (адаптация к новым условиям обучения</a:t>
            </a:r>
            <a:r>
              <a:rPr lang="ru-RU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sz="24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Н.Г.Лусканова</a:t>
            </a:r>
            <a:endParaRPr lang="ru-RU" sz="20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27388589"/>
              </p:ext>
            </p:extLst>
          </p:nvPr>
        </p:nvGraphicFramePr>
        <p:xfrm>
          <a:off x="277094" y="935181"/>
          <a:ext cx="11499270" cy="55969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651"/>
                <a:gridCol w="4765964"/>
                <a:gridCol w="1260764"/>
                <a:gridCol w="1219200"/>
                <a:gridCol w="1260763"/>
                <a:gridCol w="1911928"/>
              </a:tblGrid>
              <a:tr h="1699915">
                <a:tc>
                  <a:txBody>
                    <a:bodyPr/>
                    <a:lstStyle/>
                    <a:p>
                      <a:r>
                        <a:rPr lang="ru-RU" dirty="0" smtClean="0"/>
                        <a:t>уровни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 уровня</a:t>
                      </a:r>
                      <a:endParaRPr lang="ru-RU" sz="16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Начало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уч.года</a:t>
                      </a:r>
                      <a:endParaRPr lang="ru-RU" sz="16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dirty="0" smtClean="0"/>
                        <a:t>5а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Конец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уч.года</a:t>
                      </a:r>
                      <a:endParaRPr lang="ru-RU" sz="16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dirty="0" smtClean="0"/>
                        <a:t>5а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Начало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уч.года</a:t>
                      </a:r>
                      <a:endParaRPr lang="ru-RU" sz="16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dirty="0" smtClean="0"/>
                        <a:t>5б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Конец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уч.года</a:t>
                      </a:r>
                      <a:endParaRPr lang="ru-RU" sz="16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dirty="0" smtClean="0"/>
                        <a:t>5б</a:t>
                      </a:r>
                      <a:endParaRPr lang="ru-RU" dirty="0"/>
                    </a:p>
                  </a:txBody>
                  <a:tcPr/>
                </a:tc>
              </a:tr>
              <a:tr h="68941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Высокий уровень школьной мотивации</a:t>
                      </a:r>
                      <a:endParaRPr lang="ru-RU" sz="16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6 (33,3%)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 (33,3%)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4 (33,3%)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4 (33,3%)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68941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Хорошая школьная мотивация</a:t>
                      </a:r>
                      <a:endParaRPr lang="ru-RU" sz="16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5 (27,8%)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 (27,8%)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 (8,3%)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3 (25%)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689410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Положительное отношение к школе, но школа привлекает детей </a:t>
                      </a:r>
                      <a:r>
                        <a:rPr lang="ru-RU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внеучебной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деятельностью</a:t>
                      </a:r>
                      <a:endParaRPr lang="ru-RU" sz="16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4 (22,2%)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 (33,3%)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4 (33,3%)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 (16,7%)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689410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Низкая школьная мотивация</a:t>
                      </a:r>
                      <a:endParaRPr lang="ru-RU" sz="16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3 (16.7%)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(5,6%)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 (16,7%)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3 (25%)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689410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Негативное отношение к школе, школьная дезадаптация</a:t>
                      </a:r>
                      <a:endParaRPr lang="ru-RU" sz="16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aseline="0" dirty="0" smtClean="0"/>
                        <a:t>1 (</a:t>
                      </a:r>
                      <a:r>
                        <a:rPr lang="ru-RU" dirty="0" smtClean="0"/>
                        <a:t>8,3</a:t>
                      </a:r>
                      <a:r>
                        <a:rPr lang="ru-RU" baseline="0" dirty="0" smtClean="0"/>
                        <a:t>%)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548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0836"/>
            <a:ext cx="9956800" cy="77585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уровня самооценки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55624778"/>
              </p:ext>
            </p:extLst>
          </p:nvPr>
        </p:nvGraphicFramePr>
        <p:xfrm>
          <a:off x="124688" y="734291"/>
          <a:ext cx="11513130" cy="54742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5785"/>
                <a:gridCol w="2549236"/>
                <a:gridCol w="1281544"/>
                <a:gridCol w="1918855"/>
                <a:gridCol w="1918855"/>
                <a:gridCol w="1918855"/>
              </a:tblGrid>
              <a:tr h="7546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Уровень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Описание уровня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5а</a:t>
                      </a:r>
                      <a:r>
                        <a:rPr lang="ru-RU" sz="18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 начало года)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5а</a:t>
                      </a:r>
                      <a:r>
                        <a:rPr lang="ru-RU" sz="18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(конец года)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5б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(начало года)</a:t>
                      </a:r>
                    </a:p>
                    <a:p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5б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(конец</a:t>
                      </a:r>
                      <a:r>
                        <a:rPr lang="ru-RU" sz="18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года)</a:t>
                      </a:r>
                      <a:endParaRPr lang="ru-RU" sz="180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5092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Адекватная самооценка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4-7 ступенька - средний уровень самооценки (правильный);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 (</a:t>
                      </a: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66.6%)</a:t>
                      </a:r>
                      <a:endParaRPr lang="ru-RU" sz="200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11 </a:t>
                      </a: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(73,3%)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 (</a:t>
                      </a: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100%)</a:t>
                      </a:r>
                      <a:endParaRPr lang="ru-RU" sz="200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(83,3%)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7608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Завышенная самооценка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8-10 ступенька - высокий уровень самооценки (завышенная).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 (</a:t>
                      </a: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33,4%)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(26,6%)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(</a:t>
                      </a: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8,33%)</a:t>
                      </a:r>
                      <a:endParaRPr lang="ru-RU" sz="200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(16,7%)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2577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Заниженная самооценка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1-3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ступенька - низкий уровень самооценки (заниженная);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 (</a:t>
                      </a: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0%)</a:t>
                      </a:r>
                      <a:endParaRPr lang="ru-RU" sz="200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 (</a:t>
                      </a: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0%)</a:t>
                      </a:r>
                      <a:endParaRPr lang="ru-RU" sz="200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8412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4291" y="108384"/>
            <a:ext cx="9956800" cy="72288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диагностика </a:t>
            </a:r>
            <a:r>
              <a:rPr lang="ru-RU" sz="2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ведущих </a:t>
            </a:r>
            <a:r>
              <a:rPr lang="ru-RU" sz="2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мотивов по методике М.Р. Гинзбурга. </a:t>
            </a:r>
            <a:r>
              <a:rPr lang="ru-RU" sz="2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91" y="557414"/>
            <a:ext cx="11388436" cy="6300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764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5854" y="136092"/>
            <a:ext cx="9956800" cy="72288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диагностика ведущих мотивов по методике М.Р. Гинзбурга.  </a:t>
            </a:r>
            <a:r>
              <a:rPr lang="ru-RU" sz="2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5б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964" y="734292"/>
            <a:ext cx="11374581" cy="5929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0187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254" y="180109"/>
            <a:ext cx="9956800" cy="1750147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Диагностика </a:t>
            </a:r>
            <a:r>
              <a:rPr lang="ru-RU" sz="3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уровня тревожности учащихся </a:t>
            </a:r>
            <a:r>
              <a:rPr lang="ru-RU" sz="3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9, </a:t>
            </a:r>
            <a:r>
              <a:rPr lang="ru-RU" sz="3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 классов </a:t>
            </a:r>
            <a:r>
              <a:rPr lang="ru-RU" sz="3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3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подготовке к ЕГЭ и ГИА. </a:t>
            </a:r>
            <a:r>
              <a:rPr lang="ru-RU" sz="3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(апрель) </a:t>
            </a:r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(МОДТ) Е.Е. </a:t>
            </a:r>
            <a:r>
              <a:rPr lang="ru-RU" sz="2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Ромицына</a:t>
            </a:r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000" dirty="0"/>
              <a:t/>
            </a:r>
            <a:br>
              <a:rPr lang="ru-RU" sz="2000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297380199"/>
              </p:ext>
            </p:extLst>
          </p:nvPr>
        </p:nvGraphicFramePr>
        <p:xfrm>
          <a:off x="138545" y="1967346"/>
          <a:ext cx="11485419" cy="45479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92693"/>
                <a:gridCol w="1950017"/>
                <a:gridCol w="1950017"/>
                <a:gridCol w="1896346"/>
                <a:gridCol w="1896346"/>
              </a:tblGrid>
              <a:tr h="1355951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психологической готовности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класс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класс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768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уч.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уч.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384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Высокий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36,3%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25%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384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54,5%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384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Низкий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9,2%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25%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280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8309" y="138545"/>
            <a:ext cx="10515600" cy="1193354"/>
          </a:xfrm>
        </p:spPr>
        <p:txBody>
          <a:bodyPr>
            <a:noAutofit/>
          </a:bodyPr>
          <a:lstStyle/>
          <a:p>
            <a:r>
              <a:rPr lang="ru-RU" sz="2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готовности будущих первоклассников к обучению в школе.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48498689"/>
              </p:ext>
            </p:extLst>
          </p:nvPr>
        </p:nvGraphicFramePr>
        <p:xfrm>
          <a:off x="166253" y="1149926"/>
          <a:ext cx="11499273" cy="54586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04214"/>
                <a:gridCol w="1191113"/>
                <a:gridCol w="1532115"/>
                <a:gridCol w="851310"/>
                <a:gridCol w="1368818"/>
                <a:gridCol w="1020609"/>
                <a:gridCol w="1021810"/>
                <a:gridCol w="809284"/>
              </a:tblGrid>
              <a:tr h="10917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методики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детей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Высокий уровень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уровень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Низкий уровень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917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«Экспресс-диагностика познавательной сферы» Павлова Н.Н.; Руденко Л.Г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278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Методика «Домик»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Н.Н.Гуткина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278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Методика «Графический диктант»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Д.Б.Эльконина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278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Тест «Керн – Йерасека».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278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Методика «Дорисовывание фигур»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39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Тест «10 слов» А.Р.Лурия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954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543</TotalTime>
  <Words>1837</Words>
  <Application>Microsoft Office PowerPoint</Application>
  <PresentationFormat>Произвольный</PresentationFormat>
  <Paragraphs>1004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Эркер</vt:lpstr>
      <vt:lpstr>Отчет работы педагога-психолога Аксеновой Надежды Викторовны   за  2021-2022 учебный год </vt:lpstr>
      <vt:lpstr>Презентация PowerPoint</vt:lpstr>
      <vt:lpstr>Диагностика и мониторинг адаптации к школе первоклассников.  Н.Г. Лускановой  </vt:lpstr>
      <vt:lpstr>Диагностика учащихся 5-х классов (адаптация к новым условиям обучения). Н.Г.Лусканова</vt:lpstr>
      <vt:lpstr>Определение уровня самооценки </vt:lpstr>
      <vt:lpstr>диагностика ведущих мотивов по методике М.Р. Гинзбурга.  5а </vt:lpstr>
      <vt:lpstr>диагностика ведущих мотивов по методике М.Р. Гинзбурга.  5б </vt:lpstr>
      <vt:lpstr>Диагностика уровня тревожности учащихся 9, 11 классов  при подготовке к ЕГЭ и ГИА. (апрель) (МОДТ) Е.Е. Ромицына) </vt:lpstr>
      <vt:lpstr>Мониторинг готовности будущих первоклассников к обучению в школе. </vt:lpstr>
      <vt:lpstr>Диагностика особенностей эмоционального состояния ребёнка </vt:lpstr>
      <vt:lpstr>Презентация PowerPoint</vt:lpstr>
      <vt:lpstr>Презентация PowerPoint</vt:lpstr>
      <vt:lpstr>«Профориентационное тестирование» для 9-11 классов  </vt:lpstr>
      <vt:lpstr>Методика изучения удовлетворенности учащихся школьной жизнью. (разработана А.А. Андреевым)</vt:lpstr>
      <vt:lpstr>«Оценка уровня школьной мотивации» Н. Г Лускановой (2-8 класс) </vt:lpstr>
      <vt:lpstr>диагностика мотивации учения и эмоционального отношения к учению (9-11 класс) Ч.Д. Спилбергера</vt:lpstr>
      <vt:lpstr>анализа диагностики познавательных процессов младших  школьников  1-4 классы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Консультативная работа за 2021 - 2022 учебный год   </vt:lpstr>
      <vt:lpstr>Презентация PowerPoint</vt:lpstr>
      <vt:lpstr>Психологическая акция «Настроение»</vt:lpstr>
      <vt:lpstr>Презентация PowerPoint</vt:lpstr>
      <vt:lpstr>Конкурс рисунков «Мой самый счастливый день»  </vt:lpstr>
      <vt:lpstr>«Занимательная математика»  для детей ОВЗ с легкой УО</vt:lpstr>
      <vt:lpstr>анкетирование  7-11 классов по употреблению ПАВ. </vt:lpstr>
      <vt:lpstr>Задачи на 2022-2023 учебный год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работы педагогов-психологов  за 2020-2021 учебный год</dc:title>
  <dc:creator>надежда</dc:creator>
  <cp:lastModifiedBy>Admin</cp:lastModifiedBy>
  <cp:revision>95</cp:revision>
  <dcterms:created xsi:type="dcterms:W3CDTF">2021-06-03T11:14:51Z</dcterms:created>
  <dcterms:modified xsi:type="dcterms:W3CDTF">2022-08-16T07:40:56Z</dcterms:modified>
</cp:coreProperties>
</file>